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vml" ContentType="application/vnd.openxmlformats-officedocument.vmlDrawi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5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media/image127.jpg" ContentType="image/jpeg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3"/>
  </p:notesMasterIdLst>
  <p:sldIdLst>
    <p:sldId id="319" r:id="rId2"/>
    <p:sldId id="588" r:id="rId3"/>
    <p:sldId id="577" r:id="rId4"/>
    <p:sldId id="416" r:id="rId5"/>
    <p:sldId id="417" r:id="rId6"/>
    <p:sldId id="418" r:id="rId7"/>
    <p:sldId id="472" r:id="rId8"/>
    <p:sldId id="478" r:id="rId9"/>
    <p:sldId id="473" r:id="rId10"/>
    <p:sldId id="479" r:id="rId11"/>
    <p:sldId id="474" r:id="rId12"/>
    <p:sldId id="475" r:id="rId13"/>
    <p:sldId id="480" r:id="rId14"/>
    <p:sldId id="565" r:id="rId15"/>
    <p:sldId id="566" r:id="rId16"/>
    <p:sldId id="481" r:id="rId17"/>
    <p:sldId id="482" r:id="rId18"/>
    <p:sldId id="483" r:id="rId19"/>
    <p:sldId id="484" r:id="rId20"/>
    <p:sldId id="489" r:id="rId21"/>
    <p:sldId id="490" r:id="rId22"/>
    <p:sldId id="491" r:id="rId23"/>
    <p:sldId id="492" r:id="rId24"/>
    <p:sldId id="477" r:id="rId25"/>
    <p:sldId id="573" r:id="rId26"/>
    <p:sldId id="494" r:id="rId27"/>
    <p:sldId id="495" r:id="rId28"/>
    <p:sldId id="496" r:id="rId29"/>
    <p:sldId id="578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589" r:id="rId38"/>
    <p:sldId id="590" r:id="rId39"/>
    <p:sldId id="591" r:id="rId40"/>
    <p:sldId id="592" r:id="rId41"/>
    <p:sldId id="579" r:id="rId42"/>
    <p:sldId id="575" r:id="rId43"/>
    <p:sldId id="327" r:id="rId44"/>
    <p:sldId id="328" r:id="rId45"/>
    <p:sldId id="580" r:id="rId46"/>
    <p:sldId id="329" r:id="rId47"/>
    <p:sldId id="330" r:id="rId48"/>
    <p:sldId id="576" r:id="rId49"/>
    <p:sldId id="517" r:id="rId50"/>
    <p:sldId id="581" r:id="rId51"/>
    <p:sldId id="509" r:id="rId52"/>
    <p:sldId id="331" r:id="rId53"/>
    <p:sldId id="510" r:id="rId54"/>
    <p:sldId id="332" r:id="rId55"/>
    <p:sldId id="333" r:id="rId56"/>
    <p:sldId id="567" r:id="rId57"/>
    <p:sldId id="512" r:id="rId58"/>
    <p:sldId id="582" r:id="rId59"/>
    <p:sldId id="532" r:id="rId60"/>
    <p:sldId id="533" r:id="rId61"/>
    <p:sldId id="341" r:id="rId62"/>
    <p:sldId id="342" r:id="rId63"/>
    <p:sldId id="574" r:id="rId64"/>
    <p:sldId id="535" r:id="rId65"/>
    <p:sldId id="536" r:id="rId66"/>
    <p:sldId id="537" r:id="rId67"/>
    <p:sldId id="538" r:id="rId68"/>
    <p:sldId id="583" r:id="rId69"/>
    <p:sldId id="539" r:id="rId70"/>
    <p:sldId id="540" r:id="rId71"/>
    <p:sldId id="541" r:id="rId72"/>
    <p:sldId id="542" r:id="rId73"/>
    <p:sldId id="543" r:id="rId74"/>
    <p:sldId id="544" r:id="rId75"/>
    <p:sldId id="545" r:id="rId76"/>
    <p:sldId id="546" r:id="rId77"/>
    <p:sldId id="584" r:id="rId78"/>
    <p:sldId id="343" r:id="rId79"/>
    <p:sldId id="344" r:id="rId80"/>
    <p:sldId id="585" r:id="rId81"/>
    <p:sldId id="560" r:id="rId82"/>
    <p:sldId id="518" r:id="rId83"/>
    <p:sldId id="519" r:id="rId84"/>
    <p:sldId id="520" r:id="rId85"/>
    <p:sldId id="571" r:id="rId86"/>
    <p:sldId id="522" r:id="rId87"/>
    <p:sldId id="523" r:id="rId88"/>
    <p:sldId id="524" r:id="rId89"/>
    <p:sldId id="525" r:id="rId90"/>
    <p:sldId id="526" r:id="rId91"/>
    <p:sldId id="527" r:id="rId92"/>
    <p:sldId id="528" r:id="rId93"/>
    <p:sldId id="354" r:id="rId94"/>
    <p:sldId id="355" r:id="rId95"/>
    <p:sldId id="531" r:id="rId96"/>
    <p:sldId id="529" r:id="rId97"/>
    <p:sldId id="530" r:id="rId98"/>
    <p:sldId id="356" r:id="rId99"/>
    <p:sldId id="357" r:id="rId100"/>
    <p:sldId id="513" r:id="rId101"/>
    <p:sldId id="514" r:id="rId102"/>
    <p:sldId id="516" r:id="rId103"/>
    <p:sldId id="569" r:id="rId104"/>
    <p:sldId id="586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568" r:id="rId114"/>
    <p:sldId id="548" r:id="rId115"/>
    <p:sldId id="549" r:id="rId116"/>
    <p:sldId id="550" r:id="rId117"/>
    <p:sldId id="551" r:id="rId118"/>
    <p:sldId id="552" r:id="rId119"/>
    <p:sldId id="553" r:id="rId120"/>
    <p:sldId id="554" r:id="rId121"/>
    <p:sldId id="555" r:id="rId1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A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511" autoAdjust="0"/>
    <p:restoredTop sz="94691"/>
  </p:normalViewPr>
  <p:slideViewPr>
    <p:cSldViewPr snapToGrid="0" snapToObjects="1">
      <p:cViewPr varScale="1">
        <p:scale>
          <a:sx n="77" d="100"/>
          <a:sy n="77" d="100"/>
        </p:scale>
        <p:origin x="184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62328"/>
    </p:cViewPr>
  </p:sorterViewPr>
  <p:notesViewPr>
    <p:cSldViewPr snapToGrid="0" snapToObjects="1">
      <p:cViewPr varScale="1">
        <p:scale>
          <a:sx n="98" d="100"/>
          <a:sy n="98" d="100"/>
        </p:scale>
        <p:origin x="-21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customXml" Target="../customXml/item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129" Type="http://schemas.openxmlformats.org/officeDocument/2006/relationships/customXml" Target="../customXml/item2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customXml" Target="../customXml/item3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15D94-23E7-974D-8446-384B52F594E1}" type="datetimeFigureOut">
              <a:t>24/10/2021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C5BF9-15BF-5842-9DDB-3AA156DAF0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9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690CB8F-712D-4447-B981-9D35A1B6003B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381EBA65-0063-534F-9D2B-7313E3089EDB}" type="slidenum">
              <a:rPr lang="en-US" sz="900">
                <a:latin typeface="Times New Roman" charset="0"/>
              </a:rPr>
              <a:pPr/>
              <a:t>24</a:t>
            </a:fld>
            <a:endParaRPr lang="en-US" sz="900">
              <a:latin typeface="Times New Roman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8790B14-FFD5-E642-98A0-6FB9E0CA6CCA}" type="slidenum">
              <a:rPr lang="en-US" sz="900">
                <a:latin typeface="Times New Roman" charset="0"/>
              </a:rPr>
              <a:pPr/>
              <a:t>30</a:t>
            </a:fld>
            <a:endParaRPr lang="en-US" sz="900"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C5BF9-15BF-5842-9DDB-3AA156DAF0F5}" type="slidenum">
              <a:rPr lang="uk-UA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1338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A2DB190-AFB0-E14F-9F56-B833CED31FEF}" type="slidenum">
              <a:rPr lang="en-US" sz="900">
                <a:latin typeface="Times New Roman" charset="0"/>
              </a:rPr>
              <a:pPr/>
              <a:t>43</a:t>
            </a:fld>
            <a:endParaRPr lang="en-US" sz="900">
              <a:latin typeface="Times New Roman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3FAAD8D1-8C96-F841-B7B2-19DD6A735F79}" type="slidenum">
              <a:rPr lang="en-US" sz="900">
                <a:latin typeface="Times New Roman" charset="0"/>
              </a:rPr>
              <a:pPr/>
              <a:t>46</a:t>
            </a:fld>
            <a:endParaRPr lang="en-US" sz="900">
              <a:latin typeface="Times New Roman" charset="0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ADE8CBE6-4BF5-FB4F-8AC2-25A045D97CB4}" type="slidenum">
              <a:rPr lang="en-US" sz="900">
                <a:latin typeface="Times New Roman" charset="0"/>
              </a:rPr>
              <a:pPr/>
              <a:t>52</a:t>
            </a:fld>
            <a:endParaRPr lang="en-US" sz="900">
              <a:latin typeface="Times New Roman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70B25B80-D78D-204D-B0FE-F93FA79728B3}" type="slidenum">
              <a:rPr lang="en-US" sz="900">
                <a:latin typeface="Times New Roman" charset="0"/>
              </a:rPr>
              <a:pPr/>
              <a:t>61</a:t>
            </a:fld>
            <a:endParaRPr lang="en-US" sz="900">
              <a:latin typeface="Times New Roman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EF865FF7-6908-B74E-984F-3CAE389B6711}" type="slidenum">
              <a:rPr lang="en-US" sz="900">
                <a:latin typeface="Times New Roman" charset="0"/>
              </a:rPr>
              <a:pPr/>
              <a:t>7</a:t>
            </a:fld>
            <a:endParaRPr lang="en-US" sz="900">
              <a:latin typeface="Times New Roman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43E6B4EC-98EA-BB48-BFAD-345A2348F029}" type="slidenum">
              <a:rPr lang="en-US" sz="900">
                <a:latin typeface="Times New Roman" charset="0"/>
              </a:rPr>
              <a:pPr/>
              <a:t>98</a:t>
            </a:fld>
            <a:endParaRPr lang="en-US" sz="900">
              <a:latin typeface="Times New Roman" charset="0"/>
            </a:endParaRPr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813ABABF-1EEC-DD4C-BB65-5B37E05AB65F}" type="slidenum">
              <a:rPr lang="en-US" sz="900">
                <a:latin typeface="Times New Roman" charset="0"/>
              </a:rPr>
              <a:pPr/>
              <a:t>99</a:t>
            </a:fld>
            <a:endParaRPr lang="en-US" sz="900">
              <a:latin typeface="Times New Roman" charset="0"/>
            </a:endParaRPr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F7D9DD15-5F3E-4F43-B97C-6DBB20C998E0}" type="slidenum">
              <a:rPr lang="en-US" sz="900">
                <a:latin typeface="Times New Roman" charset="0"/>
              </a:rPr>
              <a:pPr/>
              <a:t>105</a:t>
            </a:fld>
            <a:endParaRPr lang="en-US" sz="900">
              <a:latin typeface="Times New Roman" charset="0"/>
            </a:endParaRPr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B59D1751-1BA4-EA44-AD61-F4A84428093D}" type="slidenum">
              <a:rPr lang="en-US" sz="900">
                <a:latin typeface="Times New Roman" charset="0"/>
              </a:rPr>
              <a:pPr/>
              <a:t>106</a:t>
            </a:fld>
            <a:endParaRPr lang="en-US" sz="900">
              <a:latin typeface="Times New Roman" charset="0"/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03797" indent="-270691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2764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5869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8975" indent="-216553" defTabSz="909823" eaLnBrk="0" hangingPunct="0"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82081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5186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8292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81397" indent="-216553" defTabSz="90982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1A4A5987-6A9D-EC4B-AF5D-C87C3F17D3FE}" type="slidenum">
              <a:rPr lang="en-US" sz="900">
                <a:latin typeface="Times New Roman" charset="0"/>
              </a:rPr>
              <a:pPr/>
              <a:t>109</a:t>
            </a:fld>
            <a:endParaRPr lang="en-US" sz="900">
              <a:latin typeface="Times New Roman" charset="0"/>
            </a:endParaRPr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3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5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4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0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8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1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20F4B-30D6-A64E-99F4-981C2C58D0AA}" type="datetimeFigureOut">
              <a:t>24/10/2021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4C81B-C2E0-034A-BE72-F8285B5EB2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3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31AE8D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1200"/>
        </a:spcBef>
        <a:buFont typeface="Arial"/>
        <a:buChar char="•"/>
        <a:defRPr sz="26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ts val="1200"/>
        </a:spcBef>
        <a:buFont typeface="Arial"/>
        <a:buChar char="–"/>
        <a:defRPr sz="22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32.wmf"/><Relationship Id="rId12" Type="http://schemas.openxmlformats.org/officeDocument/2006/relationships/image" Target="../media/image1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30.wmf"/><Relationship Id="rId10" Type="http://schemas.openxmlformats.org/officeDocument/2006/relationships/image" Target="../media/image135.wmf"/><Relationship Id="rId4" Type="http://schemas.openxmlformats.org/officeDocument/2006/relationships/image" Target="../media/image129.wmf"/><Relationship Id="rId9" Type="http://schemas.openxmlformats.org/officeDocument/2006/relationships/image" Target="../media/image134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7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z3MtN89gSQ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www.youtube.com/watch?v=PuMw0CR_FY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0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Design principles and guidelines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/>
          <a:lstStyle/>
          <a:p>
            <a:pPr marL="0" indent="0" eaLnBrk="1" hangingPunct="1"/>
            <a:r>
              <a:rPr lang="en-US" dirty="0">
                <a:latin typeface="Verdana" charset="0"/>
              </a:rPr>
              <a:t>Broad usability statements that guide a developer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 dirty="0">
                <a:latin typeface="Verdana" charset="0"/>
              </a:rPr>
              <a:t>s design efforts</a:t>
            </a:r>
            <a:br>
              <a:rPr lang="en-US" dirty="0">
                <a:latin typeface="Verdana" charset="0"/>
              </a:rPr>
            </a:br>
            <a:endParaRPr lang="en-US" dirty="0">
              <a:latin typeface="Verdana" charset="0"/>
            </a:endParaRPr>
          </a:p>
          <a:p>
            <a:pPr marL="0" indent="0" eaLnBrk="1" hangingPunct="1"/>
            <a:r>
              <a:rPr lang="en-US" dirty="0">
                <a:latin typeface="Verdana" charset="0"/>
              </a:rPr>
              <a:t>Derived from common design problems across many systems</a:t>
            </a:r>
          </a:p>
          <a:p>
            <a:pPr lvl="1" eaLnBrk="1" hangingPunct="1"/>
            <a:endParaRPr lang="en-US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55576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01282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4-08 at 5.47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880" y="1600433"/>
            <a:ext cx="4788750" cy="2463047"/>
          </a:xfrm>
          <a:prstGeom prst="rect">
            <a:avLst/>
          </a:prstGeom>
        </p:spPr>
      </p:pic>
      <p:sp>
        <p:nvSpPr>
          <p:cNvPr id="38919" name="Text Box 11"/>
          <p:cNvSpPr txBox="1">
            <a:spLocks noChangeArrowheads="1"/>
          </p:cNvSpPr>
          <p:nvPr/>
        </p:nvSpPr>
        <p:spPr bwMode="auto">
          <a:xfrm>
            <a:off x="269736" y="3500983"/>
            <a:ext cx="3657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>
                <a:latin typeface="Verdana" charset="0"/>
              </a:rPr>
              <a:t>Umm, thanks for the warning,</a:t>
            </a:r>
          </a:p>
          <a:p>
            <a:r>
              <a:rPr lang="en-US" sz="1800">
                <a:latin typeface="Verdana" charset="0"/>
              </a:rPr>
              <a:t>but what should I do?</a:t>
            </a:r>
            <a:endParaRPr lang="en-CA" sz="1800">
              <a:latin typeface="Verdana" charset="0"/>
            </a:endParaRPr>
          </a:p>
        </p:txBody>
      </p:sp>
      <p:pic>
        <p:nvPicPr>
          <p:cNvPr id="6" name="Picture 5" descr="Untitled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93260"/>
            <a:ext cx="381000" cy="419100"/>
          </a:xfrm>
          <a:prstGeom prst="rect">
            <a:avLst/>
          </a:prstGeom>
        </p:spPr>
      </p:pic>
      <p:pic>
        <p:nvPicPr>
          <p:cNvPr id="38916" name="Picture 8" descr="A philosophical enig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72" y="1916113"/>
            <a:ext cx="4354513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Inane Dialog Boxes</a:t>
            </a:r>
            <a:endParaRPr lang="en-CA">
              <a:latin typeface="Verdana" charset="0"/>
            </a:endParaRPr>
          </a:p>
        </p:txBody>
      </p:sp>
      <p:sp>
        <p:nvSpPr>
          <p:cNvPr id="38917" name="Text Box 9"/>
          <p:cNvSpPr txBox="1">
            <a:spLocks noChangeArrowheads="1"/>
          </p:cNvSpPr>
          <p:nvPr/>
        </p:nvSpPr>
        <p:spPr bwMode="auto">
          <a:xfrm>
            <a:off x="4768572" y="3516313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>
                <a:latin typeface="Verdana" charset="0"/>
              </a:rPr>
              <a:t>What happens when you </a:t>
            </a:r>
            <a:br>
              <a:rPr lang="en-US" sz="1800">
                <a:latin typeface="Verdana" charset="0"/>
              </a:rPr>
            </a:br>
            <a:r>
              <a:rPr lang="en-US" sz="1800">
                <a:latin typeface="Verdana" charset="0"/>
              </a:rPr>
              <a:t>cancel a cancelled operation?</a:t>
            </a:r>
            <a:endParaRPr lang="en-CA" sz="1800">
              <a:latin typeface="Verdana" charset="0"/>
            </a:endParaRPr>
          </a:p>
        </p:txBody>
      </p:sp>
      <p:sp>
        <p:nvSpPr>
          <p:cNvPr id="38918" name="Text Box 10"/>
          <p:cNvSpPr txBox="1">
            <a:spLocks noChangeArrowheads="1"/>
          </p:cNvSpPr>
          <p:nvPr/>
        </p:nvSpPr>
        <p:spPr bwMode="auto">
          <a:xfrm>
            <a:off x="395288" y="6076950"/>
            <a:ext cx="35210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>
                <a:latin typeface="Verdana" charset="0"/>
              </a:rPr>
              <a:t>Do I have any choice in this?</a:t>
            </a:r>
            <a:endParaRPr lang="en-CA" sz="1800">
              <a:latin typeface="Verdana" charset="0"/>
            </a:endParaRPr>
          </a:p>
        </p:txBody>
      </p:sp>
      <p:sp>
        <p:nvSpPr>
          <p:cNvPr id="38921" name="Text Box 16"/>
          <p:cNvSpPr txBox="1">
            <a:spLocks noChangeArrowheads="1"/>
          </p:cNvSpPr>
          <p:nvPr/>
        </p:nvSpPr>
        <p:spPr bwMode="auto">
          <a:xfrm>
            <a:off x="5290699" y="6092825"/>
            <a:ext cx="4038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>
                <a:latin typeface="Verdana" charset="0"/>
              </a:rPr>
              <a:t>Uhhh… I give up on this one </a:t>
            </a:r>
            <a:endParaRPr lang="en-CA" sz="1800">
              <a:latin typeface="Verdana" charset="0"/>
            </a:endParaRPr>
          </a:p>
        </p:txBody>
      </p:sp>
      <p:sp>
        <p:nvSpPr>
          <p:cNvPr id="38922" name="Rectangle 18"/>
          <p:cNvSpPr>
            <a:spLocks noChangeArrowheads="1"/>
          </p:cNvSpPr>
          <p:nvPr/>
        </p:nvSpPr>
        <p:spPr bwMode="auto">
          <a:xfrm>
            <a:off x="0" y="6675438"/>
            <a:ext cx="9144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900">
                <a:solidFill>
                  <a:schemeClr val="bg2"/>
                </a:solidFill>
              </a:rPr>
              <a:t>Some of these interfaces were posted on Interface Hall of Shame</a:t>
            </a:r>
            <a:endParaRPr lang="en-US" sz="900" i="1">
              <a:solidFill>
                <a:srgbClr val="000066"/>
              </a:solidFill>
            </a:endParaRPr>
          </a:p>
        </p:txBody>
      </p:sp>
      <p:pic>
        <p:nvPicPr>
          <p:cNvPr id="7" name="Picture 6" descr="Screen Shot 2016-04-08 at 5.58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228" y="4304369"/>
            <a:ext cx="5665304" cy="2454244"/>
          </a:xfrm>
          <a:prstGeom prst="rect">
            <a:avLst/>
          </a:prstGeom>
        </p:spPr>
      </p:pic>
      <p:pic>
        <p:nvPicPr>
          <p:cNvPr id="8" name="Picture 7" descr="Untitled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5070060"/>
            <a:ext cx="393700" cy="393700"/>
          </a:xfrm>
          <a:prstGeom prst="rect">
            <a:avLst/>
          </a:prstGeom>
        </p:spPr>
      </p:pic>
      <p:pic>
        <p:nvPicPr>
          <p:cNvPr id="10" name="Picture 9" descr="Screen Shot 2016-04-08 at 6.10.3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78" y="4304369"/>
            <a:ext cx="4251382" cy="2506957"/>
          </a:xfrm>
          <a:prstGeom prst="rect">
            <a:avLst/>
          </a:prstGeom>
        </p:spPr>
      </p:pic>
      <p:pic>
        <p:nvPicPr>
          <p:cNvPr id="11" name="Picture 10" descr="Untitled-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56" y="5006281"/>
            <a:ext cx="368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0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Inane Dialog Boxes</a:t>
            </a:r>
            <a:endParaRPr lang="en-CA">
              <a:latin typeface="Verdana" charset="0"/>
            </a:endParaRP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r>
              <a:rPr lang="en-US">
                <a:latin typeface="Verdana" charset="0"/>
              </a:rPr>
              <a:t>These are too good not to show</a:t>
            </a:r>
            <a:endParaRPr lang="en-CA">
              <a:latin typeface="Verdana" charset="0"/>
            </a:endParaRPr>
          </a:p>
        </p:txBody>
      </p:sp>
      <p:pic>
        <p:nvPicPr>
          <p:cNvPr id="39940" name="Picture 7" descr="Platform Independent err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21" y="2738329"/>
            <a:ext cx="3703844" cy="147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9" descr="Don't touch that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84" y="3861362"/>
            <a:ext cx="4630360" cy="27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Rectangle 11"/>
          <p:cNvSpPr>
            <a:spLocks noChangeArrowheads="1"/>
          </p:cNvSpPr>
          <p:nvPr/>
        </p:nvSpPr>
        <p:spPr bwMode="auto">
          <a:xfrm>
            <a:off x="0" y="6675438"/>
            <a:ext cx="9144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900">
                <a:solidFill>
                  <a:schemeClr val="bg2"/>
                </a:solidFill>
              </a:rPr>
              <a:t>Some of these interfaces were posted on Interface Hall of Shame</a:t>
            </a:r>
            <a:endParaRPr lang="en-US" sz="900" i="1">
              <a:solidFill>
                <a:srgbClr val="0000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86" y="2265131"/>
            <a:ext cx="4540275" cy="13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17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Inane Dialog Boxes</a:t>
            </a:r>
            <a:endParaRPr lang="en-CA">
              <a:latin typeface="Verdana" charset="0"/>
            </a:endParaRPr>
          </a:p>
        </p:txBody>
      </p:sp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165100" y="2343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endParaRPr lang="en-US"/>
          </a:p>
        </p:txBody>
      </p:sp>
      <p:pic>
        <p:nvPicPr>
          <p:cNvPr id="41988" name="Picture 7" descr="Stupid Messages 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40" y="3303287"/>
            <a:ext cx="4264025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9" descr="A purposeless question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7" y="1424525"/>
            <a:ext cx="4194175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12"/>
          <p:cNvSpPr>
            <a:spLocks noChangeArrowheads="1"/>
          </p:cNvSpPr>
          <p:nvPr/>
        </p:nvSpPr>
        <p:spPr bwMode="auto">
          <a:xfrm>
            <a:off x="580281" y="2990102"/>
            <a:ext cx="4284662" cy="42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400" i="1">
                <a:latin typeface="Times New Roman" charset="0"/>
              </a:rPr>
              <a:t>ClearCase</a:t>
            </a:r>
            <a:r>
              <a:rPr lang="en-US" sz="1400">
                <a:latin typeface="Times New Roman" charset="0"/>
              </a:rPr>
              <a:t>, source-code control Rational Software</a:t>
            </a:r>
          </a:p>
          <a:p>
            <a:pPr eaLnBrk="0" hangingPunct="0"/>
            <a:endParaRPr lang="en-US" sz="1400">
              <a:latin typeface="Times New Roman" charset="0"/>
            </a:endParaRPr>
          </a:p>
        </p:txBody>
      </p:sp>
      <p:pic>
        <p:nvPicPr>
          <p:cNvPr id="41992" name="Picture 15" descr="We have a winner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55" y="5229226"/>
            <a:ext cx="419417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Rectangle 16"/>
          <p:cNvSpPr>
            <a:spLocks noChangeArrowheads="1"/>
          </p:cNvSpPr>
          <p:nvPr/>
        </p:nvSpPr>
        <p:spPr bwMode="auto">
          <a:xfrm>
            <a:off x="0" y="6669088"/>
            <a:ext cx="914400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/>
          <a:lstStyle/>
          <a:p>
            <a:pPr>
              <a:spcBef>
                <a:spcPct val="20000"/>
              </a:spcBef>
            </a:pPr>
            <a:r>
              <a:rPr lang="en-US" sz="900">
                <a:solidFill>
                  <a:schemeClr val="bg2"/>
                </a:solidFill>
              </a:rPr>
              <a:t>Some of these interfaces were posted on Interface Hall of Shame</a:t>
            </a:r>
            <a:endParaRPr lang="en-US" sz="900" i="1">
              <a:solidFill>
                <a:srgbClr val="0000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105" y="4927588"/>
            <a:ext cx="5560104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64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More Example</a:t>
            </a:r>
          </a:p>
        </p:txBody>
      </p:sp>
      <p:pic>
        <p:nvPicPr>
          <p:cNvPr id="3" name="Picture 2" descr="H0uVqF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16" y="1170700"/>
            <a:ext cx="7315087" cy="54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2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10. Provide Help</a:t>
            </a:r>
          </a:p>
        </p:txBody>
      </p:sp>
    </p:spTree>
    <p:extLst>
      <p:ext uri="{BB962C8B-B14F-4D97-AF65-F5344CB8AC3E}">
        <p14:creationId xmlns:p14="http://schemas.microsoft.com/office/powerpoint/2010/main" val="16936585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Provide help</a:t>
            </a:r>
          </a:p>
        </p:txBody>
      </p:sp>
      <p:sp>
        <p:nvSpPr>
          <p:cNvPr id="15155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/>
          <a:lstStyle/>
          <a:p>
            <a:pPr marL="0" indent="0" eaLnBrk="1" hangingPunct="1"/>
            <a:r>
              <a:rPr lang="en-US">
                <a:latin typeface="Verdana" charset="0"/>
              </a:rPr>
              <a:t>Help is not a replacement for bad design!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Simple systems:</a:t>
            </a:r>
          </a:p>
          <a:p>
            <a:pPr lvl="1" eaLnBrk="1" hangingPunct="1"/>
            <a:r>
              <a:rPr lang="en-US">
                <a:latin typeface="Verdana" charset="0"/>
              </a:rPr>
              <a:t>walk up and use; minimal instructions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Most other systems</a:t>
            </a:r>
          </a:p>
          <a:p>
            <a:pPr lvl="1" eaLnBrk="1" hangingPunct="1"/>
            <a:r>
              <a:rPr lang="en-US">
                <a:latin typeface="Verdana" charset="0"/>
              </a:rPr>
              <a:t>feature rich</a:t>
            </a:r>
          </a:p>
          <a:p>
            <a:pPr lvl="1" eaLnBrk="1" hangingPunct="1"/>
            <a:r>
              <a:rPr lang="en-US">
                <a:latin typeface="Verdana" charset="0"/>
              </a:rPr>
              <a:t>simple things should be simple</a:t>
            </a:r>
          </a:p>
          <a:p>
            <a:pPr lvl="1" eaLnBrk="1" hangingPunct="1"/>
            <a:r>
              <a:rPr lang="en-US">
                <a:latin typeface="Verdana" charset="0"/>
              </a:rPr>
              <a:t>learning path for advanced features</a:t>
            </a:r>
          </a:p>
          <a:p>
            <a:pPr marL="0" indent="0" eaLnBrk="1" hangingPunct="1"/>
            <a:endParaRPr lang="en-US" sz="2000" b="1">
              <a:latin typeface="Verdana" charset="0"/>
            </a:endParaRPr>
          </a:p>
        </p:txBody>
      </p:sp>
      <p:grpSp>
        <p:nvGrpSpPr>
          <p:cNvPr id="151555" name="Group 19"/>
          <p:cNvGrpSpPr>
            <a:grpSpLocks/>
          </p:cNvGrpSpPr>
          <p:nvPr/>
        </p:nvGrpSpPr>
        <p:grpSpPr bwMode="auto">
          <a:xfrm>
            <a:off x="6804025" y="2708275"/>
            <a:ext cx="2051050" cy="3916363"/>
            <a:chOff x="4468" y="0"/>
            <a:chExt cx="1292" cy="2467"/>
          </a:xfrm>
        </p:grpSpPr>
        <p:grpSp>
          <p:nvGrpSpPr>
            <p:cNvPr id="151556" name="Group 10"/>
            <p:cNvGrpSpPr>
              <a:grpSpLocks/>
            </p:cNvGrpSpPr>
            <p:nvPr/>
          </p:nvGrpSpPr>
          <p:grpSpPr bwMode="auto">
            <a:xfrm>
              <a:off x="4508" y="0"/>
              <a:ext cx="856" cy="1041"/>
              <a:chOff x="2191" y="2342"/>
              <a:chExt cx="856" cy="1041"/>
            </a:xfrm>
          </p:grpSpPr>
          <p:pic>
            <p:nvPicPr>
              <p:cNvPr id="151565" name="Picture 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1" y="2342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566" name="Picture 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8" y="2454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567" name="Picture 6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6" y="2566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568" name="Picture 7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4" y="2678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569" name="Picture 8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2" y="2790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1570" name="Picture 9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0" y="2901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1557" name="Group 17"/>
            <p:cNvGrpSpPr>
              <a:grpSpLocks/>
            </p:cNvGrpSpPr>
            <p:nvPr/>
          </p:nvGrpSpPr>
          <p:grpSpPr bwMode="auto">
            <a:xfrm>
              <a:off x="5084" y="672"/>
              <a:ext cx="676" cy="913"/>
              <a:chOff x="2880" y="3006"/>
              <a:chExt cx="676" cy="913"/>
            </a:xfrm>
          </p:grpSpPr>
          <p:pic>
            <p:nvPicPr>
              <p:cNvPr id="151559" name="Picture 11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0" y="3006"/>
                <a:ext cx="633" cy="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560" name="Rectangle 12"/>
              <p:cNvSpPr>
                <a:spLocks noChangeArrowheads="1"/>
              </p:cNvSpPr>
              <p:nvPr/>
            </p:nvSpPr>
            <p:spPr bwMode="auto">
              <a:xfrm>
                <a:off x="2926" y="3363"/>
                <a:ext cx="60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Volume 37:</a:t>
                </a:r>
              </a:p>
            </p:txBody>
          </p:sp>
          <p:sp>
            <p:nvSpPr>
              <p:cNvPr id="151561" name="Rectangle 13"/>
              <p:cNvSpPr>
                <a:spLocks noChangeArrowheads="1"/>
              </p:cNvSpPr>
              <p:nvPr/>
            </p:nvSpPr>
            <p:spPr bwMode="auto">
              <a:xfrm>
                <a:off x="3413" y="3363"/>
                <a:ext cx="14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</a:t>
                </a:r>
              </a:p>
            </p:txBody>
          </p:sp>
          <p:sp>
            <p:nvSpPr>
              <p:cNvPr id="151562" name="Rectangle 14"/>
              <p:cNvSpPr>
                <a:spLocks noChangeArrowheads="1"/>
              </p:cNvSpPr>
              <p:nvPr/>
            </p:nvSpPr>
            <p:spPr bwMode="auto">
              <a:xfrm>
                <a:off x="2926" y="3475"/>
                <a:ext cx="45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 user's</a:t>
                </a:r>
              </a:p>
            </p:txBody>
          </p:sp>
          <p:sp>
            <p:nvSpPr>
              <p:cNvPr id="151563" name="Rectangle 15"/>
              <p:cNvSpPr>
                <a:spLocks noChangeArrowheads="1"/>
              </p:cNvSpPr>
              <p:nvPr/>
            </p:nvSpPr>
            <p:spPr bwMode="auto">
              <a:xfrm>
                <a:off x="3269" y="3475"/>
                <a:ext cx="17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 </a:t>
                </a:r>
              </a:p>
            </p:txBody>
          </p:sp>
          <p:sp>
            <p:nvSpPr>
              <p:cNvPr id="151564" name="Rectangle 16"/>
              <p:cNvSpPr>
                <a:spLocks noChangeArrowheads="1"/>
              </p:cNvSpPr>
              <p:nvPr/>
            </p:nvSpPr>
            <p:spPr bwMode="auto">
              <a:xfrm>
                <a:off x="2926" y="3586"/>
                <a:ext cx="53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guide to...</a:t>
                </a:r>
              </a:p>
            </p:txBody>
          </p:sp>
        </p:grpSp>
        <p:graphicFrame>
          <p:nvGraphicFramePr>
            <p:cNvPr id="151558" name="Object 1024"/>
            <p:cNvGraphicFramePr>
              <a:graphicFrameLocks noChangeAspect="1"/>
            </p:cNvGraphicFramePr>
            <p:nvPr/>
          </p:nvGraphicFramePr>
          <p:xfrm>
            <a:off x="4468" y="1026"/>
            <a:ext cx="688" cy="1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720" name="Clip" r:id="rId11" imgW="1091913" imgH="2284968" progId="MS_ClipArt_Gallery.2">
                    <p:embed/>
                  </p:oleObj>
                </mc:Choice>
                <mc:Fallback>
                  <p:oleObj name="Clip" r:id="rId11" imgW="1091913" imgH="2284968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1026"/>
                          <a:ext cx="688" cy="1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4290087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Documentation and how it is used</a:t>
            </a:r>
          </a:p>
        </p:txBody>
      </p:sp>
      <p:sp>
        <p:nvSpPr>
          <p:cNvPr id="15360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Many users do not read manuals</a:t>
            </a:r>
          </a:p>
          <a:p>
            <a:pPr lvl="1" eaLnBrk="1" hangingPunct="1"/>
            <a:r>
              <a:rPr lang="en-US">
                <a:latin typeface="Verdana" charset="0"/>
              </a:rPr>
              <a:t>prefer to spend their time pursuing their task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Usually used when users are in some kind of panic</a:t>
            </a:r>
          </a:p>
          <a:p>
            <a:pPr lvl="1" eaLnBrk="1" hangingPunct="1"/>
            <a:r>
              <a:rPr lang="en-US">
                <a:latin typeface="Verdana" charset="0"/>
              </a:rPr>
              <a:t>paper manuals often unavailable or inaccessible</a:t>
            </a:r>
          </a:p>
          <a:p>
            <a:pPr lvl="1" eaLnBrk="1" hangingPunct="1"/>
            <a:r>
              <a:rPr lang="en-US">
                <a:latin typeface="Verdana" charset="0"/>
              </a:rPr>
              <a:t>online documentation better</a:t>
            </a:r>
          </a:p>
          <a:p>
            <a:pPr lvl="1" eaLnBrk="1" hangingPunct="1"/>
            <a:r>
              <a:rPr lang="en-US">
                <a:latin typeface="Verdana" charset="0"/>
              </a:rPr>
              <a:t>good search/lookup tools</a:t>
            </a:r>
          </a:p>
          <a:p>
            <a:pPr lvl="1" eaLnBrk="1" hangingPunct="1"/>
            <a:r>
              <a:rPr lang="en-US">
                <a:latin typeface="Verdana" charset="0"/>
              </a:rPr>
              <a:t>online help specific to current context</a:t>
            </a:r>
          </a:p>
          <a:p>
            <a:pPr lvl="1" eaLnBrk="1" hangingPunct="1"/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Sometimes used for quick reference</a:t>
            </a:r>
          </a:p>
          <a:p>
            <a:pPr lvl="1" eaLnBrk="1" hangingPunct="1"/>
            <a:r>
              <a:rPr lang="en-US">
                <a:latin typeface="Verdana" charset="0"/>
              </a:rPr>
              <a:t>syntax of actions, possibilities...</a:t>
            </a:r>
          </a:p>
          <a:p>
            <a:pPr lvl="1" eaLnBrk="1" hangingPunct="1"/>
            <a:r>
              <a:rPr lang="en-US">
                <a:latin typeface="Verdana" charset="0"/>
              </a:rPr>
              <a:t>list of shortcuts ...</a:t>
            </a:r>
          </a:p>
        </p:txBody>
      </p:sp>
    </p:spTree>
    <p:extLst>
      <p:ext uri="{BB962C8B-B14F-4D97-AF65-F5344CB8AC3E}">
        <p14:creationId xmlns:p14="http://schemas.microsoft.com/office/powerpoint/2010/main" val="382369120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Types of help</a:t>
            </a:r>
          </a:p>
        </p:txBody>
      </p:sp>
      <p:sp>
        <p:nvSpPr>
          <p:cNvPr id="155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r>
              <a:rPr lang="en-US">
                <a:latin typeface="Verdana" charset="0"/>
              </a:rPr>
              <a:t>Tutorial and/or getting started manuals</a:t>
            </a:r>
          </a:p>
          <a:p>
            <a:pPr lvl="1" eaLnBrk="1" hangingPunct="1"/>
            <a:r>
              <a:rPr lang="en-US">
                <a:latin typeface="Verdana" charset="0"/>
              </a:rPr>
              <a:t>short guides that people are likely to read when first obtaining their systems</a:t>
            </a:r>
          </a:p>
          <a:p>
            <a:pPr lvl="2" eaLnBrk="1" hangingPunct="1"/>
            <a:r>
              <a:rPr lang="en-US">
                <a:latin typeface="Verdana" charset="0"/>
              </a:rPr>
              <a:t>encourages exploration and getting to know the system</a:t>
            </a:r>
          </a:p>
          <a:p>
            <a:pPr lvl="2" eaLnBrk="1" hangingPunct="1"/>
            <a:r>
              <a:rPr lang="en-US">
                <a:latin typeface="Verdana" charset="0"/>
              </a:rPr>
              <a:t>tries to get conceptual material across and essential syntax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on-line </a:t>
            </a:r>
            <a:r>
              <a:rPr lang="ja-JP" altLang="en-US">
                <a:latin typeface="Verdana" charset="0"/>
              </a:rPr>
              <a:t>“</a:t>
            </a:r>
            <a:r>
              <a:rPr lang="en-US" altLang="ja-JP">
                <a:latin typeface="Verdana" charset="0"/>
              </a:rPr>
              <a:t>tours</a:t>
            </a:r>
            <a:r>
              <a:rPr lang="ja-JP" altLang="en-US">
                <a:latin typeface="Verdana" charset="0"/>
              </a:rPr>
              <a:t>”</a:t>
            </a:r>
            <a:r>
              <a:rPr lang="en-US" altLang="ja-JP">
                <a:latin typeface="Verdana" charset="0"/>
              </a:rPr>
              <a:t>, exercises, and demos</a:t>
            </a:r>
          </a:p>
          <a:p>
            <a:pPr lvl="2" eaLnBrk="1" hangingPunct="1"/>
            <a:r>
              <a:rPr lang="en-US">
                <a:latin typeface="Verdana" charset="0"/>
              </a:rPr>
              <a:t>demonstrates very basic principles through working examples</a:t>
            </a:r>
          </a:p>
        </p:txBody>
      </p:sp>
    </p:spTree>
    <p:extLst>
      <p:ext uri="{BB962C8B-B14F-4D97-AF65-F5344CB8AC3E}">
        <p14:creationId xmlns:p14="http://schemas.microsoft.com/office/powerpoint/2010/main" val="13967356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Types of help</a:t>
            </a:r>
          </a:p>
        </p:txBody>
      </p:sp>
      <p:sp>
        <p:nvSpPr>
          <p:cNvPr id="156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908300"/>
          </a:xfrm>
        </p:spPr>
        <p:txBody>
          <a:bodyPr>
            <a:normAutofit fontScale="850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Reference manuals</a:t>
            </a:r>
          </a:p>
          <a:p>
            <a:pPr lvl="1" eaLnBrk="1" hangingPunct="1"/>
            <a:r>
              <a:rPr lang="en-US">
                <a:latin typeface="Verdana" charset="0"/>
              </a:rPr>
              <a:t>used mostly for detailed lookup by experts</a:t>
            </a:r>
          </a:p>
          <a:p>
            <a:pPr lvl="2" eaLnBrk="1" hangingPunct="1"/>
            <a:r>
              <a:rPr lang="en-US">
                <a:latin typeface="Verdana" charset="0"/>
              </a:rPr>
              <a:t>rarely introduces concepts</a:t>
            </a:r>
          </a:p>
          <a:p>
            <a:pPr lvl="2" eaLnBrk="1" hangingPunct="1"/>
            <a:r>
              <a:rPr lang="en-US">
                <a:latin typeface="Verdana" charset="0"/>
              </a:rPr>
              <a:t>thematically arranged</a:t>
            </a:r>
          </a:p>
          <a:p>
            <a:pPr lvl="1" eaLnBrk="1" hangingPunct="1"/>
            <a:r>
              <a:rPr lang="en-US">
                <a:latin typeface="Verdana" charset="0"/>
              </a:rPr>
              <a:t>on-line hypertext</a:t>
            </a:r>
          </a:p>
          <a:p>
            <a:pPr lvl="2" eaLnBrk="1" hangingPunct="1"/>
            <a:r>
              <a:rPr lang="en-US">
                <a:latin typeface="Verdana" charset="0"/>
              </a:rPr>
              <a:t>search / find</a:t>
            </a:r>
          </a:p>
          <a:p>
            <a:pPr lvl="2" eaLnBrk="1" hangingPunct="1"/>
            <a:r>
              <a:rPr lang="en-US">
                <a:latin typeface="Verdana" charset="0"/>
              </a:rPr>
              <a:t>table of contents</a:t>
            </a:r>
          </a:p>
          <a:p>
            <a:pPr lvl="2" eaLnBrk="1" hangingPunct="1"/>
            <a:r>
              <a:rPr lang="en-US">
                <a:latin typeface="Verdana" charset="0"/>
              </a:rPr>
              <a:t>index</a:t>
            </a:r>
          </a:p>
          <a:p>
            <a:pPr lvl="2" eaLnBrk="1" hangingPunct="1"/>
            <a:r>
              <a:rPr lang="en-US">
                <a:latin typeface="Verdana" charset="0"/>
              </a:rPr>
              <a:t>cross-index</a:t>
            </a:r>
          </a:p>
          <a:p>
            <a:pPr marL="0" indent="0" eaLnBrk="1" hangingPunct="1"/>
            <a:endParaRPr lang="en-US">
              <a:latin typeface="Verdan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109" y="3055683"/>
            <a:ext cx="4870278" cy="3350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14" y="4531125"/>
            <a:ext cx="1420795" cy="18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63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Types of help</a:t>
            </a:r>
          </a:p>
        </p:txBody>
      </p:sp>
      <p:sp>
        <p:nvSpPr>
          <p:cNvPr id="157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3659186"/>
          </a:xfrm>
          <a:noFill/>
        </p:spPr>
        <p:txBody>
          <a:bodyPr lIns="92075" tIns="46038" rIns="92075" bIns="46038">
            <a:normAutofit fontScale="85000" lnSpcReduction="1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Reminders</a:t>
            </a:r>
          </a:p>
          <a:p>
            <a:pPr lvl="1" eaLnBrk="1" hangingPunct="1"/>
            <a:r>
              <a:rPr lang="en-US">
                <a:latin typeface="Verdana" charset="0"/>
              </a:rPr>
              <a:t>short reference cards</a:t>
            </a:r>
          </a:p>
          <a:p>
            <a:pPr lvl="2" eaLnBrk="1" hangingPunct="1"/>
            <a:r>
              <a:rPr lang="en-US">
                <a:latin typeface="Verdana" charset="0"/>
              </a:rPr>
              <a:t>expert user who just wants to check facts</a:t>
            </a:r>
          </a:p>
          <a:p>
            <a:pPr lvl="2" eaLnBrk="1" hangingPunct="1"/>
            <a:r>
              <a:rPr lang="en-US">
                <a:latin typeface="Verdana" charset="0"/>
              </a:rPr>
              <a:t>novice who wants to get overview of system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s capabilities</a:t>
            </a:r>
            <a:br>
              <a:rPr lang="en-US" altLang="ja-JP">
                <a:latin typeface="Verdana" charset="0"/>
              </a:rPr>
            </a:br>
            <a:endParaRPr lang="en-US" altLang="ja-JP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keyboard templates</a:t>
            </a:r>
          </a:p>
          <a:p>
            <a:pPr lvl="2" eaLnBrk="1" hangingPunct="1"/>
            <a:r>
              <a:rPr lang="en-US">
                <a:latin typeface="Verdana" charset="0"/>
              </a:rPr>
              <a:t>shortcuts/syntactic meanings of keys; recognition vs. recall; capabilities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tooltips and other context-sensitive help</a:t>
            </a:r>
          </a:p>
          <a:p>
            <a:pPr lvl="2" eaLnBrk="1" hangingPunct="1"/>
            <a:r>
              <a:rPr lang="en-US">
                <a:latin typeface="Verdana" charset="0"/>
              </a:rPr>
              <a:t>text over graphical items indicates their meaning or purpose</a:t>
            </a:r>
          </a:p>
        </p:txBody>
      </p:sp>
      <p:graphicFrame>
        <p:nvGraphicFramePr>
          <p:cNvPr id="157699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58953"/>
              </p:ext>
            </p:extLst>
          </p:nvPr>
        </p:nvGraphicFramePr>
        <p:xfrm>
          <a:off x="6324600" y="5259387"/>
          <a:ext cx="17018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64" name="Document" r:id="rId4" imgW="684276" imgH="545592" progId="Word.Document.8">
                  <p:embed/>
                </p:oleObj>
              </mc:Choice>
              <mc:Fallback>
                <p:oleObj name="Document" r:id="rId4" imgW="684276" imgH="545592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5259387"/>
                        <a:ext cx="17018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0" name="Text Box 7"/>
          <p:cNvSpPr txBox="1">
            <a:spLocks noChangeArrowheads="1"/>
          </p:cNvSpPr>
          <p:nvPr/>
        </p:nvSpPr>
        <p:spPr bwMode="auto">
          <a:xfrm>
            <a:off x="0" y="6613525"/>
            <a:ext cx="1036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Word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989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557338"/>
            <a:ext cx="8604250" cy="51133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Be as specific as possible, based on user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s input</a:t>
            </a: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br>
              <a:rPr lang="en-US" altLang="ja-JP">
                <a:latin typeface="Verdana" charset="0"/>
              </a:rPr>
            </a:br>
            <a:r>
              <a:rPr lang="en-US" altLang="ja-JP">
                <a:latin typeface="Verdana" charset="0"/>
              </a:rPr>
              <a:t>Best within the context of the action</a:t>
            </a:r>
            <a:endParaRPr lang="en-US">
              <a:latin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9914" y="4595316"/>
            <a:ext cx="8917990" cy="125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24" y="4781734"/>
            <a:ext cx="8559800" cy="87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8" y="2046434"/>
            <a:ext cx="3937521" cy="2196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2122634"/>
            <a:ext cx="3922868" cy="2120163"/>
          </a:xfrm>
          <a:prstGeom prst="rect">
            <a:avLst/>
          </a:prstGeom>
        </p:spPr>
      </p:pic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20944434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Types of help</a:t>
            </a:r>
          </a:p>
        </p:txBody>
      </p:sp>
      <p:sp>
        <p:nvSpPr>
          <p:cNvPr id="159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11263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Wizards</a:t>
            </a:r>
          </a:p>
          <a:p>
            <a:pPr lvl="1" eaLnBrk="1" hangingPunct="1"/>
            <a:r>
              <a:rPr lang="en-US">
                <a:latin typeface="Verdana" charset="0"/>
              </a:rPr>
              <a:t>walks user through typical tasks</a:t>
            </a:r>
          </a:p>
          <a:p>
            <a:pPr lvl="1" eaLnBrk="1" hangingPunct="1"/>
            <a:r>
              <a:rPr lang="en-US" i="1">
                <a:latin typeface="Verdana" charset="0"/>
              </a:rPr>
              <a:t>but</a:t>
            </a:r>
            <a:r>
              <a:rPr lang="en-US">
                <a:latin typeface="Verdana" charset="0"/>
              </a:rPr>
              <a:t> dangerous if user gets stuck</a:t>
            </a:r>
          </a:p>
          <a:p>
            <a:pPr marL="0" indent="0" eaLnBrk="1" hangingPunct="1"/>
            <a:endParaRPr lang="en-US">
              <a:latin typeface="Verdana" charset="0"/>
            </a:endParaRPr>
          </a:p>
        </p:txBody>
      </p:sp>
      <p:pic>
        <p:nvPicPr>
          <p:cNvPr id="1597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844800"/>
            <a:ext cx="49053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159748" name="Object 6"/>
          <p:cNvGraphicFramePr>
            <a:graphicFrameLocks noChangeAspect="1"/>
          </p:cNvGraphicFramePr>
          <p:nvPr/>
        </p:nvGraphicFramePr>
        <p:xfrm>
          <a:off x="2484438" y="4570413"/>
          <a:ext cx="1063625" cy="228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11" name="Clip" r:id="rId4" imgW="1063083" imgH="2286000" progId="MS_ClipArt_Gallery.2">
                  <p:embed/>
                </p:oleObj>
              </mc:Choice>
              <mc:Fallback>
                <p:oleObj name="Clip" r:id="rId4" imgW="1063083" imgH="22860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570413"/>
                        <a:ext cx="1063625" cy="228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49" name="AutoShape 7"/>
          <p:cNvSpPr>
            <a:spLocks noChangeArrowheads="1"/>
          </p:cNvSpPr>
          <p:nvPr/>
        </p:nvSpPr>
        <p:spPr bwMode="auto">
          <a:xfrm>
            <a:off x="684213" y="2811463"/>
            <a:ext cx="2436812" cy="2109787"/>
          </a:xfrm>
          <a:prstGeom prst="cloudCallout">
            <a:avLst>
              <a:gd name="adj1" fmla="val 28500"/>
              <a:gd name="adj2" fmla="val 57306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/>
              <a:t>What</a:t>
            </a:r>
            <a:r>
              <a:rPr lang="ja-JP" altLang="en-US" sz="1400"/>
              <a:t>’</a:t>
            </a:r>
            <a:r>
              <a:rPr lang="en-US" altLang="ja-JP" sz="1400"/>
              <a:t>s my computer</a:t>
            </a:r>
            <a:r>
              <a:rPr lang="ja-JP" altLang="en-US" sz="1400"/>
              <a:t>’</a:t>
            </a:r>
            <a:r>
              <a:rPr lang="en-US" altLang="ja-JP" sz="1400"/>
              <a:t>s name? </a:t>
            </a:r>
            <a:br>
              <a:rPr lang="en-US" altLang="ja-JP" sz="1400"/>
            </a:br>
            <a:r>
              <a:rPr lang="en-US" altLang="ja-JP" sz="1400"/>
              <a:t>Fred? </a:t>
            </a:r>
            <a:br>
              <a:rPr lang="en-US" altLang="ja-JP" sz="1400"/>
            </a:br>
            <a:r>
              <a:rPr lang="en-US" altLang="ja-JP" sz="1400"/>
              <a:t>Intel? </a:t>
            </a:r>
            <a:br>
              <a:rPr lang="en-US" altLang="ja-JP" sz="1400"/>
            </a:br>
            <a:r>
              <a:rPr lang="en-US" altLang="ja-JP" sz="1400"/>
              <a:t>Dell?</a:t>
            </a:r>
            <a:endParaRPr lang="en-US" sz="1400">
              <a:latin typeface="Arial" charset="0"/>
            </a:endParaRPr>
          </a:p>
        </p:txBody>
      </p:sp>
      <p:sp>
        <p:nvSpPr>
          <p:cNvPr id="159750" name="Text Box 8"/>
          <p:cNvSpPr txBox="1">
            <a:spLocks noChangeArrowheads="1"/>
          </p:cNvSpPr>
          <p:nvPr/>
        </p:nvSpPr>
        <p:spPr bwMode="auto">
          <a:xfrm>
            <a:off x="0" y="6613525"/>
            <a:ext cx="1365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Powerpoint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5927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Types of help</a:t>
            </a:r>
          </a:p>
        </p:txBody>
      </p:sp>
      <p:pic>
        <p:nvPicPr>
          <p:cNvPr id="16077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789363"/>
            <a:ext cx="75914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6077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5170488"/>
            <a:ext cx="12858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60772" name="Line 9"/>
          <p:cNvSpPr>
            <a:spLocks noChangeShapeType="1"/>
          </p:cNvSpPr>
          <p:nvPr/>
        </p:nvSpPr>
        <p:spPr bwMode="auto">
          <a:xfrm flipV="1">
            <a:off x="2168525" y="3941763"/>
            <a:ext cx="852488" cy="13811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/>
          </a:p>
        </p:txBody>
      </p:sp>
      <p:sp>
        <p:nvSpPr>
          <p:cNvPr id="160773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r>
              <a:rPr lang="en-US">
                <a:latin typeface="Verdana" charset="0"/>
              </a:rPr>
              <a:t>Tips</a:t>
            </a:r>
          </a:p>
          <a:p>
            <a:pPr lvl="1" eaLnBrk="1" hangingPunct="1"/>
            <a:r>
              <a:rPr lang="en-US">
                <a:latin typeface="Verdana" charset="0"/>
              </a:rPr>
              <a:t>migration path to learning system features</a:t>
            </a:r>
          </a:p>
          <a:p>
            <a:pPr lvl="1" eaLnBrk="1" hangingPunct="1"/>
            <a:r>
              <a:rPr lang="en-US">
                <a:latin typeface="Verdana" charset="0"/>
              </a:rPr>
              <a:t>also context-specific tips on being more efficient</a:t>
            </a:r>
          </a:p>
          <a:p>
            <a:pPr lvl="1" eaLnBrk="1" hangingPunct="1"/>
            <a:r>
              <a:rPr lang="en-US">
                <a:latin typeface="Verdana" charset="0"/>
              </a:rPr>
              <a:t>must be </a:t>
            </a:r>
            <a:r>
              <a:rPr lang="ja-JP" altLang="en-US">
                <a:latin typeface="Verdana" charset="0"/>
              </a:rPr>
              <a:t>“</a:t>
            </a:r>
            <a:r>
              <a:rPr lang="en-US" altLang="ja-JP">
                <a:latin typeface="Verdana" charset="0"/>
              </a:rPr>
              <a:t>smart</a:t>
            </a:r>
            <a:r>
              <a:rPr lang="ja-JP" altLang="en-US">
                <a:latin typeface="Verdana" charset="0"/>
              </a:rPr>
              <a:t>”</a:t>
            </a:r>
            <a:r>
              <a:rPr lang="en-US" altLang="ja-JP">
                <a:latin typeface="Verdana" charset="0"/>
              </a:rPr>
              <a:t>, otherwise boring and tedious</a:t>
            </a:r>
            <a:endParaRPr lang="en-US">
              <a:latin typeface="Verdana" charset="0"/>
            </a:endParaRPr>
          </a:p>
        </p:txBody>
      </p:sp>
      <p:sp>
        <p:nvSpPr>
          <p:cNvPr id="160774" name="Text Box 13"/>
          <p:cNvSpPr txBox="1">
            <a:spLocks noChangeArrowheads="1"/>
          </p:cNvSpPr>
          <p:nvPr/>
        </p:nvSpPr>
        <p:spPr bwMode="auto">
          <a:xfrm>
            <a:off x="0" y="6613525"/>
            <a:ext cx="1036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Word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029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Summary of Guidelines</a:t>
            </a:r>
          </a:p>
        </p:txBody>
      </p:sp>
      <p:sp>
        <p:nvSpPr>
          <p:cNvPr id="16179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Visibility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Simple and natural dialogue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Speak the user’s language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Minimize user's memory load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Be consistent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Give user control and freedom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Support undo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Provide shortcuts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Deal with errors in a positive way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Provide help</a:t>
            </a:r>
          </a:p>
        </p:txBody>
      </p:sp>
    </p:spTree>
    <p:extLst>
      <p:ext uri="{BB962C8B-B14F-4D97-AF65-F5344CB8AC3E}">
        <p14:creationId xmlns:p14="http://schemas.microsoft.com/office/powerpoint/2010/main" val="626704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8639" cy="6851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65759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Heuristic evaluation</a:t>
            </a:r>
          </a:p>
        </p:txBody>
      </p:sp>
      <p:sp>
        <p:nvSpPr>
          <p:cNvPr id="1628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>
                <a:latin typeface="Verdana" charset="0"/>
              </a:rPr>
              <a:t>Compare UI design to guidelines</a:t>
            </a:r>
          </a:p>
          <a:p>
            <a:pPr marL="0" indent="0"/>
            <a:r>
              <a:rPr lang="en-US">
                <a:latin typeface="Verdana" charset="0"/>
              </a:rPr>
              <a:t>Issues</a:t>
            </a:r>
          </a:p>
          <a:p>
            <a:pPr marL="400050" lvl="1" indent="0"/>
            <a:r>
              <a:rPr lang="en-US">
                <a:latin typeface="Verdana" charset="0"/>
              </a:rPr>
              <a:t>Problems found by a single inspector</a:t>
            </a:r>
          </a:p>
          <a:p>
            <a:pPr marL="400050" lvl="1" indent="0"/>
            <a:r>
              <a:rPr lang="en-US">
                <a:latin typeface="Verdana" charset="0"/>
              </a:rPr>
              <a:t>Problems found by multiple inspectors</a:t>
            </a:r>
          </a:p>
          <a:p>
            <a:pPr marL="400050" lvl="1" indent="0"/>
            <a:r>
              <a:rPr lang="en-US">
                <a:latin typeface="Verdana" charset="0"/>
              </a:rPr>
              <a:t>Individuals vs. teams</a:t>
            </a:r>
          </a:p>
          <a:p>
            <a:pPr marL="400050" lvl="1" indent="0"/>
            <a:r>
              <a:rPr lang="en-US">
                <a:latin typeface="Verdana" charset="0"/>
              </a:rPr>
              <a:t>Self guided or scenarios?</a:t>
            </a:r>
          </a:p>
          <a:p>
            <a:pPr marL="400050" lvl="1" indent="0"/>
            <a:endParaRPr 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397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Problems found by one inspector</a:t>
            </a: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Average over six case studies</a:t>
            </a:r>
          </a:p>
          <a:p>
            <a:pPr lvl="1" eaLnBrk="1" hangingPunct="1"/>
            <a:r>
              <a:rPr lang="en-US">
                <a:latin typeface="Verdana" charset="0"/>
              </a:rPr>
              <a:t>35% of all usability problems; </a:t>
            </a:r>
          </a:p>
          <a:p>
            <a:pPr lvl="1" eaLnBrk="1" hangingPunct="1"/>
            <a:r>
              <a:rPr lang="en-US">
                <a:latin typeface="Verdana" charset="0"/>
              </a:rPr>
              <a:t>42% of the major problems</a:t>
            </a:r>
          </a:p>
          <a:p>
            <a:pPr lvl="1" eaLnBrk="1" hangingPunct="1"/>
            <a:r>
              <a:rPr lang="en-US">
                <a:latin typeface="Verdana" charset="0"/>
              </a:rPr>
              <a:t>32% of the minor problems</a:t>
            </a:r>
          </a:p>
          <a:p>
            <a:pPr lvl="1" eaLnBrk="1" hangingPunct="1"/>
            <a:endParaRPr lang="en-US">
              <a:latin typeface="Verdana" charset="0"/>
            </a:endParaRPr>
          </a:p>
          <a:p>
            <a:pPr marL="0" indent="0" eaLnBrk="1" hangingPunct="1"/>
            <a:endParaRPr lang="en-US">
              <a:latin typeface="Verdana" charset="0"/>
            </a:endParaRPr>
          </a:p>
          <a:p>
            <a:pPr marL="0" indent="0" eaLnBrk="1" hangingPunct="1"/>
            <a:endParaRPr lang="en-US">
              <a:latin typeface="Verdana" charset="0"/>
            </a:endParaRPr>
          </a:p>
          <a:p>
            <a:pPr marL="0" indent="0" eaLnBrk="1" hangingPunct="1"/>
            <a:endParaRPr lang="en-US">
              <a:latin typeface="Verdana" charset="0"/>
            </a:endParaRPr>
          </a:p>
          <a:p>
            <a:pPr lvl="1" eaLnBrk="1" hangingPunct="1"/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Not great, but</a:t>
            </a:r>
          </a:p>
          <a:p>
            <a:pPr lvl="1" eaLnBrk="1" hangingPunct="1"/>
            <a:r>
              <a:rPr lang="en-US">
                <a:latin typeface="Verdana" charset="0"/>
              </a:rPr>
              <a:t>finding some problems with one evaluator is </a:t>
            </a:r>
            <a:br>
              <a:rPr lang="en-US">
                <a:latin typeface="Verdana" charset="0"/>
              </a:rPr>
            </a:br>
            <a:r>
              <a:rPr lang="en-US" i="1">
                <a:latin typeface="Verdana" charset="0"/>
              </a:rPr>
              <a:t>much</a:t>
            </a:r>
            <a:r>
              <a:rPr lang="en-US">
                <a:latin typeface="Verdana" charset="0"/>
              </a:rPr>
              <a:t> better than finding no problems with </a:t>
            </a:r>
            <a:br>
              <a:rPr lang="en-US">
                <a:latin typeface="Verdana" charset="0"/>
              </a:rPr>
            </a:br>
            <a:r>
              <a:rPr lang="en-US">
                <a:latin typeface="Verdana" charset="0"/>
              </a:rPr>
              <a:t>no evaluators!</a:t>
            </a:r>
          </a:p>
        </p:txBody>
      </p:sp>
      <p:pic>
        <p:nvPicPr>
          <p:cNvPr id="163843" name="Picture 4" descr="MCj0240375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88" y="2636838"/>
            <a:ext cx="2414587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9323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Problems found by one inspector</a:t>
            </a:r>
          </a:p>
        </p:txBody>
      </p:sp>
      <p:sp>
        <p:nvSpPr>
          <p:cNvPr id="1648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eaLnBrk="1" hangingPunct="1"/>
            <a:r>
              <a:rPr lang="en-US" sz="2000">
                <a:latin typeface="Verdana" charset="0"/>
              </a:rPr>
              <a:t>Varies according to 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difficulty of the interface being evaluated 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the expertise of the inspectors </a:t>
            </a:r>
          </a:p>
          <a:p>
            <a:pPr lvl="1" eaLnBrk="1" hangingPunct="1"/>
            <a:endParaRPr lang="en-US" sz="1600">
              <a:latin typeface="Verdana" charset="0"/>
            </a:endParaRPr>
          </a:p>
          <a:p>
            <a:pPr marL="0" indent="0" eaLnBrk="1" hangingPunct="1"/>
            <a:r>
              <a:rPr lang="en-US" sz="2000">
                <a:latin typeface="Verdana" charset="0"/>
              </a:rPr>
              <a:t>Average problems found by: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novice evaluators - 22%</a:t>
            </a:r>
          </a:p>
          <a:p>
            <a:pPr lvl="2" eaLnBrk="1" hangingPunct="1"/>
            <a:r>
              <a:rPr lang="en-US" sz="1400">
                <a:latin typeface="Verdana" charset="0"/>
              </a:rPr>
              <a:t>no usability expertise 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regular specialists - 41% </a:t>
            </a:r>
          </a:p>
          <a:p>
            <a:pPr lvl="2" eaLnBrk="1" hangingPunct="1"/>
            <a:r>
              <a:rPr lang="en-US" sz="1400">
                <a:latin typeface="Verdana" charset="0"/>
              </a:rPr>
              <a:t>expertise in usability 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double specialists  - 60%</a:t>
            </a:r>
          </a:p>
          <a:p>
            <a:pPr lvl="2" eaLnBrk="1" hangingPunct="1"/>
            <a:r>
              <a:rPr lang="en-US" sz="1400">
                <a:latin typeface="Verdana" charset="0"/>
              </a:rPr>
              <a:t>experience in both usability and the particular </a:t>
            </a:r>
            <a:br>
              <a:rPr lang="en-US" sz="1400">
                <a:latin typeface="Verdana" charset="0"/>
              </a:rPr>
            </a:br>
            <a:r>
              <a:rPr lang="en-US" sz="1400">
                <a:latin typeface="Verdana" charset="0"/>
              </a:rPr>
              <a:t>kind of interface being evaluated </a:t>
            </a:r>
          </a:p>
          <a:p>
            <a:pPr lvl="2" eaLnBrk="1" hangingPunct="1"/>
            <a:r>
              <a:rPr lang="en-US" sz="1400">
                <a:latin typeface="Verdana" charset="0"/>
              </a:rPr>
              <a:t>also find domain-related problems</a:t>
            </a:r>
          </a:p>
          <a:p>
            <a:pPr lvl="2" eaLnBrk="1" hangingPunct="1"/>
            <a:endParaRPr lang="en-US" sz="1400">
              <a:latin typeface="Verdana" charset="0"/>
            </a:endParaRPr>
          </a:p>
          <a:p>
            <a:pPr marL="0" indent="0" eaLnBrk="1" hangingPunct="1"/>
            <a:r>
              <a:rPr lang="en-US" sz="2000">
                <a:latin typeface="Verdana" charset="0"/>
              </a:rPr>
              <a:t>Tradeoff</a:t>
            </a:r>
          </a:p>
          <a:p>
            <a:pPr lvl="1" eaLnBrk="1" hangingPunct="1"/>
            <a:r>
              <a:rPr lang="en-US" sz="1600">
                <a:latin typeface="Verdana" charset="0"/>
              </a:rPr>
              <a:t>novices poorer, but cheaper!</a:t>
            </a:r>
          </a:p>
        </p:txBody>
      </p:sp>
      <p:pic>
        <p:nvPicPr>
          <p:cNvPr id="164867" name="Picture 4" descr="MCj0240375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88" y="2636838"/>
            <a:ext cx="2414587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3958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Problems found by one inspector</a:t>
            </a:r>
          </a:p>
        </p:txBody>
      </p:sp>
      <p:sp>
        <p:nvSpPr>
          <p:cNvPr id="165890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393826"/>
            <a:ext cx="8229600" cy="1098550"/>
          </a:xfrm>
        </p:spPr>
        <p:txBody>
          <a:bodyPr>
            <a:normAutofit fontScale="77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Evaluators miss both easy and hard problems</a:t>
            </a:r>
          </a:p>
          <a:p>
            <a:pPr lvl="1" eaLnBrk="1" hangingPunct="1"/>
            <a:r>
              <a:rPr lang="ja-JP" altLang="en-US">
                <a:latin typeface="Verdana" charset="0"/>
              </a:rPr>
              <a:t>‘</a:t>
            </a:r>
            <a:r>
              <a:rPr lang="en-US" altLang="ja-JP">
                <a:latin typeface="Verdana" charset="0"/>
              </a:rPr>
              <a:t>best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 evaluators can miss easy problems</a:t>
            </a:r>
          </a:p>
          <a:p>
            <a:pPr lvl="1" eaLnBrk="1" hangingPunct="1"/>
            <a:r>
              <a:rPr lang="ja-JP" altLang="en-US">
                <a:latin typeface="Verdana" charset="0"/>
              </a:rPr>
              <a:t>‘</a:t>
            </a:r>
            <a:r>
              <a:rPr lang="en-US" altLang="ja-JP">
                <a:latin typeface="Verdana" charset="0"/>
              </a:rPr>
              <a:t>worse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 evaluators can discover hard problems</a:t>
            </a:r>
            <a:endParaRPr lang="en-US">
              <a:latin typeface="Verdana" charset="0"/>
            </a:endParaRPr>
          </a:p>
        </p:txBody>
      </p:sp>
      <p:pic>
        <p:nvPicPr>
          <p:cNvPr id="165891" name="Picture 3" descr="Matrix of the finding of usability probl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492375"/>
            <a:ext cx="5616575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5159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>
                <a:latin typeface="Verdana" charset="0"/>
              </a:rPr>
              <a:t>Problems found by multiple evaluators</a:t>
            </a:r>
          </a:p>
        </p:txBody>
      </p:sp>
      <p:sp>
        <p:nvSpPr>
          <p:cNvPr id="166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39850"/>
            <a:ext cx="8229600" cy="1368425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3-5 evaluators find 66-75% of usability problems</a:t>
            </a:r>
          </a:p>
          <a:p>
            <a:pPr lvl="1" eaLnBrk="1" hangingPunct="1"/>
            <a:r>
              <a:rPr lang="en-US">
                <a:latin typeface="Verdana" charset="0"/>
              </a:rPr>
              <a:t>different people find different usability problems </a:t>
            </a:r>
          </a:p>
          <a:p>
            <a:pPr lvl="1" eaLnBrk="1" hangingPunct="1"/>
            <a:r>
              <a:rPr lang="en-US">
                <a:latin typeface="Verdana" charset="0"/>
              </a:rPr>
              <a:t>only modest overlap between the sets of problems found</a:t>
            </a:r>
          </a:p>
          <a:p>
            <a:pPr marL="0" indent="0" eaLnBrk="1" hangingPunct="1"/>
            <a:endParaRPr lang="en-US">
              <a:latin typeface="Verdana" charset="0"/>
            </a:endParaRPr>
          </a:p>
        </p:txBody>
      </p:sp>
      <p:pic>
        <p:nvPicPr>
          <p:cNvPr id="166915" name="Picture 4" descr="Curve of number of usability problems found as more evaluators are add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708275"/>
            <a:ext cx="5651500" cy="392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6" name="Rectangle 8"/>
          <p:cNvSpPr>
            <a:spLocks noChangeArrowheads="1"/>
          </p:cNvSpPr>
          <p:nvPr/>
        </p:nvSpPr>
        <p:spPr bwMode="auto">
          <a:xfrm>
            <a:off x="3059113" y="3716338"/>
            <a:ext cx="647700" cy="50323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783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>
                <a:latin typeface="Verdana" charset="0"/>
              </a:rPr>
              <a:t>Problems found by multiple evaluators</a:t>
            </a:r>
          </a:p>
        </p:txBody>
      </p:sp>
      <p:sp>
        <p:nvSpPr>
          <p:cNvPr id="1679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r>
              <a:rPr lang="en-US">
                <a:latin typeface="Verdana" charset="0"/>
              </a:rPr>
              <a:t>Where is the best cost/benefit?</a:t>
            </a:r>
          </a:p>
        </p:txBody>
      </p:sp>
      <p:pic>
        <p:nvPicPr>
          <p:cNvPr id="167939" name="Picture 5" descr="Curve of ratio of benefits to costs as more evaluators are add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33600"/>
            <a:ext cx="5940425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Rectangle 6"/>
          <p:cNvSpPr>
            <a:spLocks noChangeArrowheads="1"/>
          </p:cNvSpPr>
          <p:nvPr/>
        </p:nvSpPr>
        <p:spPr bwMode="auto">
          <a:xfrm>
            <a:off x="2771775" y="2636838"/>
            <a:ext cx="647700" cy="2889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8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Provide feedback</a:t>
            </a:r>
            <a:endParaRPr lang="en-CA">
              <a:latin typeface="Verdana" charset="0"/>
            </a:endParaRPr>
          </a:p>
        </p:txBody>
      </p:sp>
      <p:pic>
        <p:nvPicPr>
          <p:cNvPr id="118786" name="Picture 4" descr="Epileptics Bewar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124200"/>
            <a:ext cx="4297363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5"/>
          <p:cNvSpPr>
            <a:spLocks noChangeArrowheads="1"/>
          </p:cNvSpPr>
          <p:nvPr/>
        </p:nvSpPr>
        <p:spPr bwMode="auto">
          <a:xfrm>
            <a:off x="3419475" y="4365625"/>
            <a:ext cx="3733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200" i="1">
                <a:latin typeface="Arial" charset="0"/>
              </a:rPr>
              <a:t>Drawing Board LT</a:t>
            </a:r>
            <a:endParaRPr lang="en-US" sz="1200">
              <a:latin typeface="Arial" charset="0"/>
            </a:endParaRPr>
          </a:p>
        </p:txBody>
      </p:sp>
      <p:sp>
        <p:nvSpPr>
          <p:cNvPr id="118788" name="AutoShape 6"/>
          <p:cNvSpPr>
            <a:spLocks/>
          </p:cNvSpPr>
          <p:nvPr/>
        </p:nvSpPr>
        <p:spPr bwMode="auto">
          <a:xfrm>
            <a:off x="755650" y="1700213"/>
            <a:ext cx="3657600" cy="609600"/>
          </a:xfrm>
          <a:prstGeom prst="borderCallout2">
            <a:avLst>
              <a:gd name="adj1" fmla="val 18750"/>
              <a:gd name="adj2" fmla="val 102083"/>
              <a:gd name="adj3" fmla="val 18750"/>
              <a:gd name="adj4" fmla="val 141278"/>
              <a:gd name="adj5" fmla="val 306250"/>
              <a:gd name="adj6" fmla="val 160157"/>
            </a:avLst>
          </a:prstGeom>
          <a:noFill/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800">
                <a:latin typeface="Arial" charset="0"/>
              </a:rPr>
              <a:t>Multiple files being copied, </a:t>
            </a:r>
            <a:br>
              <a:rPr lang="en-US" sz="1800">
                <a:latin typeface="Arial" charset="0"/>
              </a:rPr>
            </a:br>
            <a:r>
              <a:rPr lang="en-US" sz="1800">
                <a:latin typeface="Arial" charset="0"/>
              </a:rPr>
              <a:t>but feedback is file by file.</a:t>
            </a:r>
            <a:endParaRPr lang="en-CA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6821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Individuals </a:t>
            </a:r>
            <a:r>
              <a:rPr lang="en-US" i="1">
                <a:latin typeface="Verdana" charset="0"/>
              </a:rPr>
              <a:t>vs </a:t>
            </a:r>
            <a:r>
              <a:rPr lang="en-US">
                <a:latin typeface="Verdana" charset="0"/>
              </a:rPr>
              <a:t>teams</a:t>
            </a:r>
          </a:p>
        </p:txBody>
      </p:sp>
      <p:sp>
        <p:nvSpPr>
          <p:cNvPr id="168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3524249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Nielsen </a:t>
            </a:r>
          </a:p>
          <a:p>
            <a:pPr lvl="1" eaLnBrk="1" hangingPunct="1"/>
            <a:r>
              <a:rPr lang="en-US">
                <a:latin typeface="Verdana" charset="0"/>
              </a:rPr>
              <a:t>recommends individual evaluators inspect the interface alone 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Why?</a:t>
            </a:r>
          </a:p>
          <a:p>
            <a:pPr lvl="1" eaLnBrk="1" hangingPunct="1"/>
            <a:r>
              <a:rPr lang="en-US">
                <a:latin typeface="Verdana" charset="0"/>
              </a:rPr>
              <a:t>evaluation is not influenced by others </a:t>
            </a:r>
          </a:p>
          <a:p>
            <a:pPr lvl="1" eaLnBrk="1" hangingPunct="1"/>
            <a:r>
              <a:rPr lang="en-US">
                <a:latin typeface="Verdana" charset="0"/>
              </a:rPr>
              <a:t>independent and unbiased </a:t>
            </a:r>
          </a:p>
          <a:p>
            <a:pPr lvl="1" eaLnBrk="1" hangingPunct="1"/>
            <a:r>
              <a:rPr lang="en-US">
                <a:latin typeface="Verdana" charset="0"/>
              </a:rPr>
              <a:t>greater variability in the kinds of errors found </a:t>
            </a:r>
          </a:p>
          <a:p>
            <a:pPr lvl="1" eaLnBrk="1" hangingPunct="1"/>
            <a:r>
              <a:rPr lang="en-US">
                <a:latin typeface="Verdana" charset="0"/>
              </a:rPr>
              <a:t>no overhead required to organize group meetings </a:t>
            </a:r>
          </a:p>
        </p:txBody>
      </p:sp>
      <p:pic>
        <p:nvPicPr>
          <p:cNvPr id="168963" name="Picture 4" descr="MCj0293500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5124450"/>
            <a:ext cx="2689225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5158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>
                <a:latin typeface="Verdana" charset="0"/>
              </a:rPr>
              <a:t>Self Guided vs Scenario Exploration</a:t>
            </a:r>
          </a:p>
        </p:txBody>
      </p:sp>
      <p:sp>
        <p:nvSpPr>
          <p:cNvPr id="169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Self-guided</a:t>
            </a:r>
          </a:p>
          <a:p>
            <a:pPr lvl="1" eaLnBrk="1" hangingPunct="1"/>
            <a:r>
              <a:rPr lang="en-US">
                <a:latin typeface="Verdana" charset="0"/>
              </a:rPr>
              <a:t>open-ended exploration</a:t>
            </a:r>
          </a:p>
          <a:p>
            <a:pPr lvl="1" eaLnBrk="1" hangingPunct="1"/>
            <a:r>
              <a:rPr lang="en-US">
                <a:latin typeface="Verdana" charset="0"/>
              </a:rPr>
              <a:t>Not necessarily task-directed</a:t>
            </a:r>
          </a:p>
          <a:p>
            <a:pPr lvl="1" eaLnBrk="1" hangingPunct="1"/>
            <a:r>
              <a:rPr lang="en-US">
                <a:latin typeface="Verdana" charset="0"/>
              </a:rPr>
              <a:t>good for exploring diverse aspects of the interface, and to follow potential pitfalls</a:t>
            </a:r>
          </a:p>
          <a:p>
            <a:pPr lvl="1" eaLnBrk="1" hangingPunct="1">
              <a:buFontTx/>
              <a:buNone/>
            </a:pP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Scenarios</a:t>
            </a:r>
          </a:p>
          <a:p>
            <a:pPr lvl="1" eaLnBrk="1" hangingPunct="1"/>
            <a:r>
              <a:rPr lang="en-US">
                <a:latin typeface="Verdana" charset="0"/>
              </a:rPr>
              <a:t>step through the interface using representative end user tasks </a:t>
            </a:r>
          </a:p>
          <a:p>
            <a:pPr lvl="1" eaLnBrk="1" hangingPunct="1"/>
            <a:r>
              <a:rPr lang="en-US">
                <a:latin typeface="Verdana" charset="0"/>
              </a:rPr>
              <a:t>ensures problems identified in relevant portions of the interface </a:t>
            </a:r>
          </a:p>
          <a:p>
            <a:pPr lvl="1" eaLnBrk="1" hangingPunct="1"/>
            <a:r>
              <a:rPr lang="en-US">
                <a:latin typeface="Verdana" charset="0"/>
              </a:rPr>
              <a:t>ensures that specific features of interest are evaluated </a:t>
            </a:r>
          </a:p>
          <a:p>
            <a:pPr lvl="1" eaLnBrk="1" hangingPunct="1"/>
            <a:r>
              <a:rPr lang="en-US">
                <a:latin typeface="Verdana" charset="0"/>
              </a:rPr>
              <a:t>but limits the scope of the evaluation - problems can be missed</a:t>
            </a:r>
          </a:p>
        </p:txBody>
      </p:sp>
    </p:spTree>
    <p:extLst>
      <p:ext uri="{BB962C8B-B14F-4D97-AF65-F5344CB8AC3E}">
        <p14:creationId xmlns:p14="http://schemas.microsoft.com/office/powerpoint/2010/main" val="296420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766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9600" y="1600200"/>
            <a:ext cx="4038600" cy="4525963"/>
          </a:xfrm>
        </p:spPr>
        <p:txBody>
          <a:bodyPr/>
          <a:lstStyle/>
          <a:p>
            <a:r>
              <a:rPr lang="en-US"/>
              <a:t>Scrollbar shows extra information, but takes no extra space</a:t>
            </a:r>
          </a:p>
          <a:p>
            <a:r>
              <a:rPr lang="en-US"/>
              <a:t>Predecessor of modern social navigaion/recommender system</a:t>
            </a:r>
          </a:p>
          <a:p>
            <a:r>
              <a:rPr lang="en-US"/>
              <a:t>James Hollan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wear/Edit wear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6680" b="16680"/>
          <a:stretch>
            <a:fillRect/>
          </a:stretch>
        </p:blipFill>
        <p:spPr>
          <a:xfrm>
            <a:off x="4946632" y="1600200"/>
            <a:ext cx="4038600" cy="4525963"/>
          </a:xfr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83444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81" y="918123"/>
            <a:ext cx="3240903" cy="2583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Recent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Harvard </a:t>
            </a:r>
            <a:r>
              <a:rPr lang="en-US" dirty="0" err="1"/>
              <a:t>Stacklife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7362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2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ts val="12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Matejka</a:t>
            </a:r>
            <a:r>
              <a:rPr lang="en-US" dirty="0"/>
              <a:t> et al, Patina</a:t>
            </a:r>
          </a:p>
          <a:p>
            <a:pPr lvl="1"/>
            <a:r>
              <a:rPr lang="en-US" u="sng" dirty="0">
                <a:hlinkClick r:id="rId3"/>
              </a:rPr>
              <a:t>http://www.youtube.com/watch?v=Tz3MtN89gSQ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http://www.youtube.com/watch?v=PuMw0CR_FYI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144" y="3691883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54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64849" y="5068290"/>
            <a:ext cx="281135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61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Microsoft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6272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961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04362" y="844988"/>
            <a:ext cx="3784678" cy="5495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26614" y="6428392"/>
            <a:ext cx="438538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61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Image courtesy of </a:t>
            </a:r>
            <a:r>
              <a:rPr sz="1400" dirty="0">
                <a:solidFill>
                  <a:srgbClr val="3553A4"/>
                </a:solidFill>
                <a:latin typeface="Verdana"/>
                <a:cs typeface="Verdana"/>
              </a:rPr>
              <a:t>James Fleeting </a:t>
            </a:r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on Flickr.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8176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274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Guidelines</a:t>
            </a:r>
          </a:p>
        </p:txBody>
      </p:sp>
      <p:sp>
        <p:nvSpPr>
          <p:cNvPr id="16179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Visibility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Simple and natural dialogue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Speak the user’s language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Minimize user's memory load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Be consistent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Give user control and freedom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Support undo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Provide shortcuts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Deal with errors in a positive way</a:t>
            </a:r>
          </a:p>
          <a:p>
            <a:pPr marL="627063" indent="-627063">
              <a:buFont typeface="+mj-lt"/>
              <a:buAutoNum type="arabicPeriod"/>
            </a:pPr>
            <a:r>
              <a:rPr lang="en-US">
                <a:latin typeface="Verdana" charset="0"/>
              </a:rPr>
              <a:t>Provide help</a:t>
            </a:r>
          </a:p>
        </p:txBody>
      </p:sp>
    </p:spTree>
    <p:extLst>
      <p:ext uri="{BB962C8B-B14F-4D97-AF65-F5344CB8AC3E}">
        <p14:creationId xmlns:p14="http://schemas.microsoft.com/office/powerpoint/2010/main" val="2970352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5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09888" y="6048615"/>
            <a:ext cx="369879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61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Microsof</a:t>
            </a:r>
            <a:r>
              <a:rPr lang="en-US" sz="140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5792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8344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2763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>
                <a:latin typeface="Verdana" charset="0"/>
              </a:rPr>
              <a:t>Dealing with long delays</a:t>
            </a:r>
          </a:p>
        </p:txBody>
      </p:sp>
      <p:sp>
        <p:nvSpPr>
          <p:cNvPr id="120835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>
            <a:normAutofit lnSpcReduction="10000"/>
          </a:bodyPr>
          <a:lstStyle/>
          <a:p>
            <a:pPr marL="0" indent="0" eaLnBrk="1" hangingPunct="1">
              <a:buNone/>
            </a:pPr>
            <a:endParaRPr lang="en-US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Cursors</a:t>
            </a:r>
          </a:p>
          <a:p>
            <a:pPr lvl="2" eaLnBrk="1" hangingPunct="1"/>
            <a:r>
              <a:rPr lang="en-US">
                <a:latin typeface="Verdana" charset="0"/>
              </a:rPr>
              <a:t>for short transactions</a:t>
            </a: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Percent done dialogs</a:t>
            </a:r>
          </a:p>
          <a:p>
            <a:pPr lvl="3" eaLnBrk="1" hangingPunct="1"/>
            <a:r>
              <a:rPr lang="en-US">
                <a:latin typeface="Verdana" charset="0"/>
              </a:rPr>
              <a:t>time left</a:t>
            </a:r>
          </a:p>
          <a:p>
            <a:pPr lvl="3" eaLnBrk="1" hangingPunct="1"/>
            <a:r>
              <a:rPr lang="en-US">
                <a:latin typeface="Verdana" charset="0"/>
              </a:rPr>
              <a:t>estimated time</a:t>
            </a:r>
          </a:p>
          <a:p>
            <a:pPr lvl="3" eaLnBrk="1" hangingPunct="1">
              <a:buFontTx/>
              <a:buNone/>
            </a:pP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Random</a:t>
            </a:r>
          </a:p>
          <a:p>
            <a:pPr lvl="2" eaLnBrk="1" hangingPunct="1"/>
            <a:r>
              <a:rPr lang="en-US">
                <a:latin typeface="Verdana" charset="0"/>
              </a:rPr>
              <a:t>for unknown times</a:t>
            </a:r>
          </a:p>
        </p:txBody>
      </p:sp>
      <p:graphicFrame>
        <p:nvGraphicFramePr>
          <p:cNvPr id="120837" name="Object 0"/>
          <p:cNvGraphicFramePr>
            <a:graphicFrameLocks noChangeAspect="1"/>
          </p:cNvGraphicFramePr>
          <p:nvPr/>
        </p:nvGraphicFramePr>
        <p:xfrm>
          <a:off x="4427538" y="2205038"/>
          <a:ext cx="504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70" name="Photo Editor Photo" r:id="rId4" imgW="304923" imgH="285866" progId="MSPhotoEd.3">
                  <p:embed/>
                </p:oleObj>
              </mc:Choice>
              <mc:Fallback>
                <p:oleObj name="Photo Editor Photo" r:id="rId4" imgW="304923" imgH="285866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205038"/>
                        <a:ext cx="504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699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9570" t="10724" r="20947" b="14785"/>
          <a:stretch/>
        </p:blipFill>
        <p:spPr>
          <a:xfrm>
            <a:off x="4646123" y="3282369"/>
            <a:ext cx="2044855" cy="1431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966" y="5092556"/>
            <a:ext cx="3619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347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Unnecessary Feedback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0" y="1734820"/>
            <a:ext cx="6301740" cy="4193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7920" y="5354320"/>
            <a:ext cx="348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Original source: Interface Hall of Shame</a:t>
            </a:r>
          </a:p>
        </p:txBody>
      </p:sp>
    </p:spTree>
    <p:extLst>
      <p:ext uri="{BB962C8B-B14F-4D97-AF65-F5344CB8AC3E}">
        <p14:creationId xmlns:p14="http://schemas.microsoft.com/office/powerpoint/2010/main" val="313065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860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9665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9270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2. Simple and Natural Dialogue</a:t>
            </a:r>
          </a:p>
        </p:txBody>
      </p:sp>
    </p:spTree>
    <p:extLst>
      <p:ext uri="{BB962C8B-B14F-4D97-AF65-F5344CB8AC3E}">
        <p14:creationId xmlns:p14="http://schemas.microsoft.com/office/powerpoint/2010/main" val="404264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1. Visibility</a:t>
            </a:r>
          </a:p>
        </p:txBody>
      </p:sp>
    </p:spTree>
    <p:extLst>
      <p:ext uri="{BB962C8B-B14F-4D97-AF65-F5344CB8AC3E}">
        <p14:creationId xmlns:p14="http://schemas.microsoft.com/office/powerpoint/2010/main" val="3488691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Simple and natural dialogue</a:t>
            </a:r>
          </a:p>
        </p:txBody>
      </p:sp>
      <p:sp>
        <p:nvSpPr>
          <p:cNvPr id="95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126066"/>
          </a:xfrm>
          <a:noFill/>
        </p:spPr>
        <p:txBody>
          <a:bodyPr lIns="92075" tIns="46038" rIns="92075" bIns="46038">
            <a:noAutofit/>
          </a:bodyPr>
          <a:lstStyle/>
          <a:p>
            <a:r>
              <a:rPr lang="en-US">
                <a:latin typeface="Verdana" charset="0"/>
              </a:rPr>
              <a:t>Use the user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s mental model</a:t>
            </a:r>
          </a:p>
          <a:p>
            <a:r>
              <a:rPr lang="en-US">
                <a:latin typeface="Verdana" charset="0"/>
              </a:rPr>
              <a:t>Match the users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 task sequence </a:t>
            </a:r>
          </a:p>
          <a:p>
            <a:r>
              <a:rPr lang="en-US">
                <a:latin typeface="Verdana" charset="0"/>
              </a:rPr>
              <a:t>Minimize mapping between interface and task semantics</a:t>
            </a:r>
          </a:p>
        </p:txBody>
      </p:sp>
    </p:spTree>
    <p:extLst>
      <p:ext uri="{BB962C8B-B14F-4D97-AF65-F5344CB8AC3E}">
        <p14:creationId xmlns:p14="http://schemas.microsoft.com/office/powerpoint/2010/main" val="145070437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Simple and natural dialogue</a:t>
            </a:r>
          </a:p>
        </p:txBody>
      </p:sp>
      <p:sp>
        <p:nvSpPr>
          <p:cNvPr id="9728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Present exactly the information the user needs</a:t>
            </a:r>
          </a:p>
          <a:p>
            <a:pPr lvl="1" eaLnBrk="1" hangingPunct="1"/>
            <a:r>
              <a:rPr lang="en-US">
                <a:latin typeface="Verdana" charset="0"/>
              </a:rPr>
              <a:t>less is more</a:t>
            </a:r>
          </a:p>
          <a:p>
            <a:pPr lvl="2" eaLnBrk="1" hangingPunct="1"/>
            <a:r>
              <a:rPr lang="en-US">
                <a:latin typeface="Verdana" charset="0"/>
              </a:rPr>
              <a:t>less to learn, to get wrong, to distract...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information should appear in natural order</a:t>
            </a:r>
          </a:p>
          <a:p>
            <a:pPr lvl="2" eaLnBrk="1" hangingPunct="1"/>
            <a:r>
              <a:rPr lang="en-US">
                <a:latin typeface="Verdana" charset="0"/>
              </a:rPr>
              <a:t>related information is graphically clustered</a:t>
            </a:r>
          </a:p>
          <a:p>
            <a:pPr lvl="2" eaLnBrk="1" hangingPunct="1"/>
            <a:r>
              <a:rPr lang="en-US">
                <a:latin typeface="Verdana" charset="0"/>
              </a:rPr>
              <a:t>order of accessing information matches user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s expectations</a:t>
            </a:r>
            <a:br>
              <a:rPr lang="en-US" altLang="ja-JP">
                <a:latin typeface="Verdana" charset="0"/>
              </a:rPr>
            </a:br>
            <a:endParaRPr lang="en-US" altLang="ja-JP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remove or hide irrelevant or rarely needed information</a:t>
            </a:r>
          </a:p>
          <a:p>
            <a:pPr lvl="2" eaLnBrk="1" hangingPunct="1"/>
            <a:r>
              <a:rPr lang="en-US">
                <a:latin typeface="Verdana" charset="0"/>
              </a:rPr>
              <a:t>competes with important information on screen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remove modes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 eaLnBrk="1" hangingPunct="1"/>
            <a:r>
              <a:rPr lang="en-US">
                <a:latin typeface="Verdana" charset="0"/>
              </a:rPr>
              <a:t>use windows frugally</a:t>
            </a:r>
          </a:p>
          <a:p>
            <a:pPr lvl="2" eaLnBrk="1" hangingPunct="1"/>
            <a:r>
              <a:rPr lang="en-US">
                <a:latin typeface="Verdana" charset="0"/>
              </a:rPr>
              <a:t>don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t add unneeded navigation and window management</a:t>
            </a:r>
            <a:endParaRPr 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831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10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" b="-3680"/>
          <a:stretch/>
        </p:blipFill>
        <p:spPr bwMode="auto">
          <a:xfrm>
            <a:off x="0" y="219456"/>
            <a:ext cx="864870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8306" name="Text Box 1027"/>
          <p:cNvSpPr txBox="1">
            <a:spLocks noChangeArrowheads="1"/>
          </p:cNvSpPr>
          <p:nvPr/>
        </p:nvSpPr>
        <p:spPr bwMode="auto">
          <a:xfrm>
            <a:off x="0" y="6613525"/>
            <a:ext cx="48244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5F5F5F"/>
                </a:solidFill>
                <a:latin typeface="Arial" charset="0"/>
              </a:rPr>
              <a:t>By previous 481 students Brant LeClercq, Lloyd Yoon, Amy Yang (with permission)</a:t>
            </a:r>
            <a:endParaRPr lang="en-CA" sz="1000">
              <a:solidFill>
                <a:srgbClr val="5F5F5F"/>
              </a:solidFill>
              <a:latin typeface="Arial" charset="0"/>
            </a:endParaRPr>
          </a:p>
        </p:txBody>
      </p:sp>
      <p:sp>
        <p:nvSpPr>
          <p:cNvPr id="98307" name="Freeform 1028"/>
          <p:cNvSpPr>
            <a:spLocks/>
          </p:cNvSpPr>
          <p:nvPr/>
        </p:nvSpPr>
        <p:spPr bwMode="auto">
          <a:xfrm>
            <a:off x="6248400" y="228600"/>
            <a:ext cx="1295400" cy="647700"/>
          </a:xfrm>
          <a:custGeom>
            <a:avLst/>
            <a:gdLst>
              <a:gd name="T0" fmla="*/ 2147483647 w 816"/>
              <a:gd name="T1" fmla="*/ 2147483647 h 536"/>
              <a:gd name="T2" fmla="*/ 2147483647 w 816"/>
              <a:gd name="T3" fmla="*/ 2147483647 h 536"/>
              <a:gd name="T4" fmla="*/ 2147483647 w 816"/>
              <a:gd name="T5" fmla="*/ 2147483647 h 536"/>
              <a:gd name="T6" fmla="*/ 2147483647 w 816"/>
              <a:gd name="T7" fmla="*/ 2147483647 h 536"/>
              <a:gd name="T8" fmla="*/ 2147483647 w 816"/>
              <a:gd name="T9" fmla="*/ 2147483647 h 536"/>
              <a:gd name="T10" fmla="*/ 2147483647 w 816"/>
              <a:gd name="T11" fmla="*/ 2147483647 h 536"/>
              <a:gd name="T12" fmla="*/ 2147483647 w 816"/>
              <a:gd name="T13" fmla="*/ 2147483647 h 536"/>
              <a:gd name="T14" fmla="*/ 2147483647 w 816"/>
              <a:gd name="T15" fmla="*/ 2147483647 h 536"/>
              <a:gd name="T16" fmla="*/ 2147483647 w 816"/>
              <a:gd name="T17" fmla="*/ 2147483647 h 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16"/>
              <a:gd name="T28" fmla="*/ 0 h 536"/>
              <a:gd name="T29" fmla="*/ 816 w 816"/>
              <a:gd name="T30" fmla="*/ 536 h 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16" h="536">
                <a:moveTo>
                  <a:pt x="504" y="72"/>
                </a:moveTo>
                <a:cubicBezTo>
                  <a:pt x="324" y="36"/>
                  <a:pt x="144" y="0"/>
                  <a:pt x="72" y="24"/>
                </a:cubicBezTo>
                <a:cubicBezTo>
                  <a:pt x="0" y="48"/>
                  <a:pt x="64" y="136"/>
                  <a:pt x="72" y="216"/>
                </a:cubicBezTo>
                <a:cubicBezTo>
                  <a:pt x="80" y="296"/>
                  <a:pt x="32" y="472"/>
                  <a:pt x="120" y="504"/>
                </a:cubicBezTo>
                <a:cubicBezTo>
                  <a:pt x="208" y="536"/>
                  <a:pt x="488" y="440"/>
                  <a:pt x="600" y="408"/>
                </a:cubicBezTo>
                <a:cubicBezTo>
                  <a:pt x="712" y="376"/>
                  <a:pt x="768" y="368"/>
                  <a:pt x="792" y="312"/>
                </a:cubicBezTo>
                <a:cubicBezTo>
                  <a:pt x="816" y="256"/>
                  <a:pt x="792" y="120"/>
                  <a:pt x="744" y="72"/>
                </a:cubicBezTo>
                <a:cubicBezTo>
                  <a:pt x="696" y="24"/>
                  <a:pt x="576" y="24"/>
                  <a:pt x="504" y="24"/>
                </a:cubicBezTo>
                <a:cubicBezTo>
                  <a:pt x="432" y="24"/>
                  <a:pt x="368" y="64"/>
                  <a:pt x="312" y="72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/>
          </a:p>
        </p:txBody>
      </p:sp>
      <p:sp>
        <p:nvSpPr>
          <p:cNvPr id="98308" name="Text Box 1029"/>
          <p:cNvSpPr txBox="1">
            <a:spLocks noChangeArrowheads="1"/>
          </p:cNvSpPr>
          <p:nvPr/>
        </p:nvSpPr>
        <p:spPr bwMode="auto">
          <a:xfrm>
            <a:off x="5148263" y="6021388"/>
            <a:ext cx="3500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latin typeface="Arial" charset="0"/>
              </a:rPr>
              <a:t>Good: information all in the same place</a:t>
            </a:r>
            <a:endParaRPr lang="en-CA" sz="1400" b="1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8627" y="5627429"/>
            <a:ext cx="244890" cy="126985"/>
          </a:xfrm>
          <a:prstGeom prst="rect">
            <a:avLst/>
          </a:prstGeom>
          <a:solidFill>
            <a:srgbClr val="CAC6BC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62844" y="5622167"/>
            <a:ext cx="209855" cy="118225"/>
          </a:xfrm>
          <a:prstGeom prst="rect">
            <a:avLst/>
          </a:prstGeom>
          <a:solidFill>
            <a:srgbClr val="CAC6BC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86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b="-3681"/>
          <a:stretch/>
        </p:blipFill>
        <p:spPr bwMode="auto">
          <a:xfrm>
            <a:off x="0" y="219456"/>
            <a:ext cx="864870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9330" name="Text Box 3"/>
          <p:cNvSpPr txBox="1">
            <a:spLocks noChangeArrowheads="1"/>
          </p:cNvSpPr>
          <p:nvPr/>
        </p:nvSpPr>
        <p:spPr bwMode="auto">
          <a:xfrm>
            <a:off x="0" y="6613525"/>
            <a:ext cx="48244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5F5F5F"/>
                </a:solidFill>
                <a:latin typeface="Arial" charset="0"/>
              </a:rPr>
              <a:t>By previous 481 students Brant LeClercq, Lloyd Yoon, Amy Yang (with permission)</a:t>
            </a:r>
            <a:endParaRPr lang="en-CA" sz="1000">
              <a:solidFill>
                <a:srgbClr val="5F5F5F"/>
              </a:solidFill>
              <a:latin typeface="Arial" charset="0"/>
            </a:endParaRPr>
          </a:p>
        </p:txBody>
      </p:sp>
      <p:sp>
        <p:nvSpPr>
          <p:cNvPr id="99331" name="Text Box 5"/>
          <p:cNvSpPr txBox="1">
            <a:spLocks noChangeArrowheads="1"/>
          </p:cNvSpPr>
          <p:nvPr/>
        </p:nvSpPr>
        <p:spPr bwMode="auto">
          <a:xfrm>
            <a:off x="5148263" y="6021388"/>
            <a:ext cx="3500437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latin typeface="Arial" charset="0"/>
              </a:rPr>
              <a:t>Good: information all in the same place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Bad:    special edit mode</a:t>
            </a:r>
            <a:endParaRPr lang="en-CA" sz="1400" b="1">
              <a:latin typeface="Arial" charset="0"/>
            </a:endParaRPr>
          </a:p>
          <a:p>
            <a:pPr>
              <a:spcBef>
                <a:spcPct val="50000"/>
              </a:spcBef>
            </a:pPr>
            <a:endParaRPr lang="en-CA" sz="1400" b="1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8627" y="5627429"/>
            <a:ext cx="244890" cy="126985"/>
          </a:xfrm>
          <a:prstGeom prst="rect">
            <a:avLst/>
          </a:prstGeom>
          <a:solidFill>
            <a:srgbClr val="CAC6BC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2844" y="5622167"/>
            <a:ext cx="209855" cy="118225"/>
          </a:xfrm>
          <a:prstGeom prst="rect">
            <a:avLst/>
          </a:prstGeom>
          <a:solidFill>
            <a:srgbClr val="CAC6BC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33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10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b="-3681"/>
          <a:stretch/>
        </p:blipFill>
        <p:spPr bwMode="auto">
          <a:xfrm>
            <a:off x="0" y="219456"/>
            <a:ext cx="864870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0354" name="Text Box 1027"/>
          <p:cNvSpPr txBox="1">
            <a:spLocks noChangeArrowheads="1"/>
          </p:cNvSpPr>
          <p:nvPr/>
        </p:nvSpPr>
        <p:spPr bwMode="auto">
          <a:xfrm>
            <a:off x="-107950" y="6613525"/>
            <a:ext cx="48244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5F5F5F"/>
                </a:solidFill>
                <a:latin typeface="Arial" charset="0"/>
              </a:rPr>
              <a:t>By previous 481 students Brant LeClercq, Lloyd Yoon, Amy Yang (with permission)</a:t>
            </a:r>
            <a:endParaRPr lang="en-CA" sz="1000">
              <a:solidFill>
                <a:srgbClr val="5F5F5F"/>
              </a:solidFill>
              <a:latin typeface="Arial" charset="0"/>
            </a:endParaRPr>
          </a:p>
        </p:txBody>
      </p:sp>
      <p:sp>
        <p:nvSpPr>
          <p:cNvPr id="100355" name="Freeform 1028"/>
          <p:cNvSpPr>
            <a:spLocks/>
          </p:cNvSpPr>
          <p:nvPr/>
        </p:nvSpPr>
        <p:spPr bwMode="auto">
          <a:xfrm>
            <a:off x="7239000" y="2895600"/>
            <a:ext cx="1295400" cy="647700"/>
          </a:xfrm>
          <a:custGeom>
            <a:avLst/>
            <a:gdLst>
              <a:gd name="T0" fmla="*/ 2147483647 w 816"/>
              <a:gd name="T1" fmla="*/ 2147483647 h 536"/>
              <a:gd name="T2" fmla="*/ 2147483647 w 816"/>
              <a:gd name="T3" fmla="*/ 2147483647 h 536"/>
              <a:gd name="T4" fmla="*/ 2147483647 w 816"/>
              <a:gd name="T5" fmla="*/ 2147483647 h 536"/>
              <a:gd name="T6" fmla="*/ 2147483647 w 816"/>
              <a:gd name="T7" fmla="*/ 2147483647 h 536"/>
              <a:gd name="T8" fmla="*/ 2147483647 w 816"/>
              <a:gd name="T9" fmla="*/ 2147483647 h 536"/>
              <a:gd name="T10" fmla="*/ 2147483647 w 816"/>
              <a:gd name="T11" fmla="*/ 2147483647 h 536"/>
              <a:gd name="T12" fmla="*/ 2147483647 w 816"/>
              <a:gd name="T13" fmla="*/ 2147483647 h 536"/>
              <a:gd name="T14" fmla="*/ 2147483647 w 816"/>
              <a:gd name="T15" fmla="*/ 2147483647 h 536"/>
              <a:gd name="T16" fmla="*/ 2147483647 w 816"/>
              <a:gd name="T17" fmla="*/ 2147483647 h 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16"/>
              <a:gd name="T28" fmla="*/ 0 h 536"/>
              <a:gd name="T29" fmla="*/ 816 w 816"/>
              <a:gd name="T30" fmla="*/ 536 h 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16" h="536">
                <a:moveTo>
                  <a:pt x="504" y="72"/>
                </a:moveTo>
                <a:cubicBezTo>
                  <a:pt x="324" y="36"/>
                  <a:pt x="144" y="0"/>
                  <a:pt x="72" y="24"/>
                </a:cubicBezTo>
                <a:cubicBezTo>
                  <a:pt x="0" y="48"/>
                  <a:pt x="64" y="136"/>
                  <a:pt x="72" y="216"/>
                </a:cubicBezTo>
                <a:cubicBezTo>
                  <a:pt x="80" y="296"/>
                  <a:pt x="32" y="472"/>
                  <a:pt x="120" y="504"/>
                </a:cubicBezTo>
                <a:cubicBezTo>
                  <a:pt x="208" y="536"/>
                  <a:pt x="488" y="440"/>
                  <a:pt x="600" y="408"/>
                </a:cubicBezTo>
                <a:cubicBezTo>
                  <a:pt x="712" y="376"/>
                  <a:pt x="768" y="368"/>
                  <a:pt x="792" y="312"/>
                </a:cubicBezTo>
                <a:cubicBezTo>
                  <a:pt x="816" y="256"/>
                  <a:pt x="792" y="120"/>
                  <a:pt x="744" y="72"/>
                </a:cubicBezTo>
                <a:cubicBezTo>
                  <a:pt x="696" y="24"/>
                  <a:pt x="576" y="24"/>
                  <a:pt x="504" y="24"/>
                </a:cubicBezTo>
                <a:cubicBezTo>
                  <a:pt x="432" y="24"/>
                  <a:pt x="368" y="64"/>
                  <a:pt x="312" y="72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8627" y="5627429"/>
            <a:ext cx="244890" cy="126985"/>
          </a:xfrm>
          <a:prstGeom prst="rect">
            <a:avLst/>
          </a:prstGeom>
          <a:solidFill>
            <a:srgbClr val="CAC6BC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2844" y="5622167"/>
            <a:ext cx="209855" cy="118225"/>
          </a:xfrm>
          <a:prstGeom prst="rect">
            <a:avLst/>
          </a:prstGeom>
          <a:solidFill>
            <a:srgbClr val="CAC6BC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6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10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" b="-3527"/>
          <a:stretch/>
        </p:blipFill>
        <p:spPr bwMode="auto">
          <a:xfrm>
            <a:off x="0" y="210312"/>
            <a:ext cx="864870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1378" name="Text Box 1027"/>
          <p:cNvSpPr txBox="1">
            <a:spLocks noChangeArrowheads="1"/>
          </p:cNvSpPr>
          <p:nvPr/>
        </p:nvSpPr>
        <p:spPr bwMode="auto">
          <a:xfrm>
            <a:off x="4953000" y="6096000"/>
            <a:ext cx="39401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>
                <a:latin typeface="Arial" charset="0"/>
              </a:rPr>
              <a:t>Good: Stable parts of the window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Bad:    Prescriptions separate from graphics</a:t>
            </a:r>
            <a:endParaRPr lang="en-CA" sz="1400" b="1">
              <a:latin typeface="Arial" charset="0"/>
            </a:endParaRPr>
          </a:p>
        </p:txBody>
      </p:sp>
      <p:sp>
        <p:nvSpPr>
          <p:cNvPr id="101379" name="Text Box 1028"/>
          <p:cNvSpPr txBox="1">
            <a:spLocks noChangeArrowheads="1"/>
          </p:cNvSpPr>
          <p:nvPr/>
        </p:nvSpPr>
        <p:spPr bwMode="auto">
          <a:xfrm>
            <a:off x="0" y="6613525"/>
            <a:ext cx="48244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5F5F5F"/>
                </a:solidFill>
                <a:latin typeface="Arial" charset="0"/>
              </a:rPr>
              <a:t>By previous 481 students Brant LeClercq, Lloyd Yoon, Amy Yang (with permission)</a:t>
            </a:r>
            <a:endParaRPr lang="en-CA" sz="1000">
              <a:solidFill>
                <a:srgbClr val="5F5F5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00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b="-3681"/>
          <a:stretch/>
        </p:blipFill>
        <p:spPr bwMode="auto">
          <a:xfrm>
            <a:off x="0" y="219456"/>
            <a:ext cx="864870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2402" name="Text Box 3"/>
          <p:cNvSpPr txBox="1">
            <a:spLocks noChangeArrowheads="1"/>
          </p:cNvSpPr>
          <p:nvPr/>
        </p:nvSpPr>
        <p:spPr bwMode="auto">
          <a:xfrm>
            <a:off x="0" y="6613525"/>
            <a:ext cx="48244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5F5F5F"/>
                </a:solidFill>
                <a:latin typeface="Arial" charset="0"/>
              </a:rPr>
              <a:t>By previous 481 students Brant LeClercq, Lloyd Yoon, Amy Yang (with permission)</a:t>
            </a:r>
            <a:endParaRPr lang="en-CA" sz="1000">
              <a:solidFill>
                <a:srgbClr val="5F5F5F"/>
              </a:solidFill>
              <a:latin typeface="Arial" charset="0"/>
            </a:endParaRPr>
          </a:p>
        </p:txBody>
      </p:sp>
      <p:sp>
        <p:nvSpPr>
          <p:cNvPr id="102403" name="Freeform 4"/>
          <p:cNvSpPr>
            <a:spLocks/>
          </p:cNvSpPr>
          <p:nvPr/>
        </p:nvSpPr>
        <p:spPr bwMode="auto">
          <a:xfrm>
            <a:off x="4419600" y="533400"/>
            <a:ext cx="3352800" cy="2133600"/>
          </a:xfrm>
          <a:custGeom>
            <a:avLst/>
            <a:gdLst>
              <a:gd name="T0" fmla="*/ 2147483647 w 816"/>
              <a:gd name="T1" fmla="*/ 2147483647 h 536"/>
              <a:gd name="T2" fmla="*/ 2147483647 w 816"/>
              <a:gd name="T3" fmla="*/ 2147483647 h 536"/>
              <a:gd name="T4" fmla="*/ 2147483647 w 816"/>
              <a:gd name="T5" fmla="*/ 2147483647 h 536"/>
              <a:gd name="T6" fmla="*/ 2147483647 w 816"/>
              <a:gd name="T7" fmla="*/ 2147483647 h 536"/>
              <a:gd name="T8" fmla="*/ 2147483647 w 816"/>
              <a:gd name="T9" fmla="*/ 2147483647 h 536"/>
              <a:gd name="T10" fmla="*/ 2147483647 w 816"/>
              <a:gd name="T11" fmla="*/ 2147483647 h 536"/>
              <a:gd name="T12" fmla="*/ 2147483647 w 816"/>
              <a:gd name="T13" fmla="*/ 2147483647 h 536"/>
              <a:gd name="T14" fmla="*/ 2147483647 w 816"/>
              <a:gd name="T15" fmla="*/ 2147483647 h 536"/>
              <a:gd name="T16" fmla="*/ 2147483647 w 816"/>
              <a:gd name="T17" fmla="*/ 2147483647 h 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16"/>
              <a:gd name="T28" fmla="*/ 0 h 536"/>
              <a:gd name="T29" fmla="*/ 816 w 816"/>
              <a:gd name="T30" fmla="*/ 536 h 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16" h="536">
                <a:moveTo>
                  <a:pt x="504" y="72"/>
                </a:moveTo>
                <a:cubicBezTo>
                  <a:pt x="324" y="36"/>
                  <a:pt x="144" y="0"/>
                  <a:pt x="72" y="24"/>
                </a:cubicBezTo>
                <a:cubicBezTo>
                  <a:pt x="0" y="48"/>
                  <a:pt x="64" y="136"/>
                  <a:pt x="72" y="216"/>
                </a:cubicBezTo>
                <a:cubicBezTo>
                  <a:pt x="80" y="296"/>
                  <a:pt x="32" y="472"/>
                  <a:pt x="120" y="504"/>
                </a:cubicBezTo>
                <a:cubicBezTo>
                  <a:pt x="208" y="536"/>
                  <a:pt x="488" y="440"/>
                  <a:pt x="600" y="408"/>
                </a:cubicBezTo>
                <a:cubicBezTo>
                  <a:pt x="712" y="376"/>
                  <a:pt x="768" y="368"/>
                  <a:pt x="792" y="312"/>
                </a:cubicBezTo>
                <a:cubicBezTo>
                  <a:pt x="816" y="256"/>
                  <a:pt x="792" y="120"/>
                  <a:pt x="744" y="72"/>
                </a:cubicBezTo>
                <a:cubicBezTo>
                  <a:pt x="696" y="24"/>
                  <a:pt x="576" y="24"/>
                  <a:pt x="504" y="24"/>
                </a:cubicBezTo>
                <a:cubicBezTo>
                  <a:pt x="432" y="24"/>
                  <a:pt x="368" y="64"/>
                  <a:pt x="312" y="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/>
          </a:p>
        </p:txBody>
      </p:sp>
      <p:sp>
        <p:nvSpPr>
          <p:cNvPr id="102404" name="Text Box 8"/>
          <p:cNvSpPr txBox="1">
            <a:spLocks noChangeArrowheads="1"/>
          </p:cNvSpPr>
          <p:nvPr/>
        </p:nvSpPr>
        <p:spPr bwMode="auto">
          <a:xfrm>
            <a:off x="5715000" y="1066800"/>
            <a:ext cx="17891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FF0000"/>
                </a:solidFill>
              </a:rPr>
              <a:t>collapsed onto </a:t>
            </a:r>
            <a:br>
              <a:rPr lang="en-US" sz="1400" b="1">
                <a:solidFill>
                  <a:srgbClr val="FF0000"/>
                </a:solidFill>
              </a:rPr>
            </a:br>
            <a:r>
              <a:rPr lang="en-US" sz="1400" b="1">
                <a:solidFill>
                  <a:srgbClr val="FF0000"/>
                </a:solidFill>
              </a:rPr>
              <a:t>one screen</a:t>
            </a:r>
            <a:br>
              <a:rPr lang="en-US" sz="1400" b="1">
                <a:solidFill>
                  <a:srgbClr val="FF0000"/>
                </a:solidFill>
              </a:rPr>
            </a:br>
            <a:r>
              <a:rPr lang="en-US" sz="1400" b="1">
                <a:solidFill>
                  <a:srgbClr val="FF0000"/>
                </a:solidFill>
              </a:rPr>
              <a:t>(needs formatting)</a:t>
            </a:r>
            <a:endParaRPr lang="en-CA" sz="1400" b="1">
              <a:solidFill>
                <a:srgbClr val="FF0000"/>
              </a:solidFill>
            </a:endParaRPr>
          </a:p>
        </p:txBody>
      </p:sp>
      <p:sp>
        <p:nvSpPr>
          <p:cNvPr id="102405" name="AutoShape 10"/>
          <p:cNvSpPr>
            <a:spLocks/>
          </p:cNvSpPr>
          <p:nvPr/>
        </p:nvSpPr>
        <p:spPr bwMode="auto">
          <a:xfrm>
            <a:off x="4211638" y="2708275"/>
            <a:ext cx="1981200" cy="533400"/>
          </a:xfrm>
          <a:prstGeom prst="borderCallout2">
            <a:avLst>
              <a:gd name="adj1" fmla="val 21431"/>
              <a:gd name="adj2" fmla="val -3847"/>
              <a:gd name="adj3" fmla="val 21431"/>
              <a:gd name="adj4" fmla="val -18269"/>
              <a:gd name="adj5" fmla="val -50597"/>
              <a:gd name="adj6" fmla="val -33255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400" b="1">
                <a:solidFill>
                  <a:srgbClr val="FF0000"/>
                </a:solidFill>
              </a:rPr>
              <a:t>Double click to edit </a:t>
            </a:r>
            <a:br>
              <a:rPr lang="en-US" sz="1400" b="1">
                <a:solidFill>
                  <a:srgbClr val="FF0000"/>
                </a:solidFill>
              </a:rPr>
            </a:br>
            <a:r>
              <a:rPr lang="en-US" sz="1400" b="1">
                <a:solidFill>
                  <a:srgbClr val="FF0000"/>
                </a:solidFill>
              </a:rPr>
              <a:t>(mode buttons gone)</a:t>
            </a:r>
            <a:endParaRPr lang="en-CA" sz="14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02406" name="AutoShape 11"/>
          <p:cNvSpPr>
            <a:spLocks/>
          </p:cNvSpPr>
          <p:nvPr/>
        </p:nvSpPr>
        <p:spPr bwMode="auto">
          <a:xfrm>
            <a:off x="6858000" y="2286000"/>
            <a:ext cx="1447800" cy="533400"/>
          </a:xfrm>
          <a:prstGeom prst="borderCallout2">
            <a:avLst>
              <a:gd name="adj1" fmla="val 21431"/>
              <a:gd name="adj2" fmla="val -5264"/>
              <a:gd name="adj3" fmla="val 21431"/>
              <a:gd name="adj4" fmla="val -29278"/>
              <a:gd name="adj5" fmla="val 423213"/>
              <a:gd name="adj6" fmla="val -54606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400" b="1">
                <a:solidFill>
                  <a:srgbClr val="FF0000"/>
                </a:solidFill>
              </a:rPr>
              <a:t>Click to get info</a:t>
            </a:r>
            <a:endParaRPr lang="en-CA" sz="1400" b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02407" name="Freeform 12"/>
          <p:cNvSpPr>
            <a:spLocks/>
          </p:cNvSpPr>
          <p:nvPr/>
        </p:nvSpPr>
        <p:spPr bwMode="auto">
          <a:xfrm>
            <a:off x="6858000" y="1752600"/>
            <a:ext cx="685800" cy="457200"/>
          </a:xfrm>
          <a:custGeom>
            <a:avLst/>
            <a:gdLst>
              <a:gd name="T0" fmla="*/ 2147483647 w 432"/>
              <a:gd name="T1" fmla="*/ 2147483647 h 288"/>
              <a:gd name="T2" fmla="*/ 2147483647 w 432"/>
              <a:gd name="T3" fmla="*/ 2147483647 h 288"/>
              <a:gd name="T4" fmla="*/ 2147483647 w 432"/>
              <a:gd name="T5" fmla="*/ 2147483647 h 288"/>
              <a:gd name="T6" fmla="*/ 0 w 432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288"/>
              <a:gd name="T14" fmla="*/ 432 w 432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288">
                <a:moveTo>
                  <a:pt x="432" y="288"/>
                </a:moveTo>
                <a:cubicBezTo>
                  <a:pt x="412" y="236"/>
                  <a:pt x="392" y="184"/>
                  <a:pt x="336" y="144"/>
                </a:cubicBezTo>
                <a:cubicBezTo>
                  <a:pt x="280" y="104"/>
                  <a:pt x="152" y="72"/>
                  <a:pt x="96" y="48"/>
                </a:cubicBezTo>
                <a:cubicBezTo>
                  <a:pt x="40" y="24"/>
                  <a:pt x="20" y="12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en-US"/>
          </a:p>
        </p:txBody>
      </p:sp>
      <p:sp>
        <p:nvSpPr>
          <p:cNvPr id="102408" name="Text Box 13"/>
          <p:cNvSpPr txBox="1">
            <a:spLocks noChangeArrowheads="1"/>
          </p:cNvSpPr>
          <p:nvPr/>
        </p:nvSpPr>
        <p:spPr bwMode="auto">
          <a:xfrm>
            <a:off x="3276600" y="3213100"/>
            <a:ext cx="1025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FF0000"/>
                </a:solidFill>
              </a:rPr>
              <a:t>Add Undo</a:t>
            </a:r>
            <a:endParaRPr lang="en-CA" sz="1400" b="1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58627" y="5627429"/>
            <a:ext cx="244890" cy="126985"/>
          </a:xfrm>
          <a:prstGeom prst="rect">
            <a:avLst/>
          </a:prstGeom>
          <a:solidFill>
            <a:srgbClr val="CAC6BC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62844" y="5622167"/>
            <a:ext cx="209855" cy="118225"/>
          </a:xfrm>
          <a:prstGeom prst="rect">
            <a:avLst/>
          </a:prstGeom>
          <a:solidFill>
            <a:srgbClr val="CAC6BC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3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9152291" cy="6845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95781" y="6295410"/>
            <a:ext cx="41178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96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FileMatrix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47078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9152291" cy="6845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16549" y="6502976"/>
            <a:ext cx="394189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96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Google Inc</a:t>
            </a:r>
            <a:r>
              <a:rPr lang="en-US" sz="1400" dirty="0">
                <a:solidFill>
                  <a:srgbClr val="231F20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8762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76" y="1136386"/>
            <a:ext cx="7831265" cy="57545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87930" y="6161326"/>
            <a:ext cx="394189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96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Google Inc.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86174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31AE8D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/>
              <a:t>Techniques: Remove nonessential elements</a:t>
            </a:r>
          </a:p>
        </p:txBody>
      </p:sp>
    </p:spTree>
    <p:extLst>
      <p:ext uri="{BB962C8B-B14F-4D97-AF65-F5344CB8AC3E}">
        <p14:creationId xmlns:p14="http://schemas.microsoft.com/office/powerpoint/2010/main" val="409401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04767" y="5142497"/>
            <a:ext cx="236977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61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IBM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2011" y="3096320"/>
            <a:ext cx="6053959" cy="30441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3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4961"/>
            <a:ext cx="9144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2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3. Speak the User’s Language</a:t>
            </a:r>
          </a:p>
        </p:txBody>
      </p:sp>
    </p:spTree>
    <p:extLst>
      <p:ext uri="{BB962C8B-B14F-4D97-AF65-F5344CB8AC3E}">
        <p14:creationId xmlns:p14="http://schemas.microsoft.com/office/powerpoint/2010/main" val="2764713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 the User’s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common words, not technical jargon</a:t>
            </a:r>
          </a:p>
          <a:p>
            <a:pPr lvl="1"/>
            <a:r>
              <a:rPr lang="en-US"/>
              <a:t>But use domain-specific terms where appropriate</a:t>
            </a:r>
          </a:p>
          <a:p>
            <a:r>
              <a:rPr lang="en-US"/>
              <a:t>Allow aliases/synonyms in command languages</a:t>
            </a:r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494" y="6387146"/>
            <a:ext cx="348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Original source: Interface Hall of Shame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81597" y="3297566"/>
            <a:ext cx="4129338" cy="3348112"/>
            <a:chOff x="2142969" y="3145837"/>
            <a:chExt cx="4930953" cy="39980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2969" y="3145837"/>
              <a:ext cx="4930953" cy="3998070"/>
            </a:xfrm>
            <a:prstGeom prst="rect">
              <a:avLst/>
            </a:prstGeom>
          </p:spPr>
        </p:pic>
        <p:pic>
          <p:nvPicPr>
            <p:cNvPr id="9" name="Picture 8" descr="alert.jp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4584" y="4159552"/>
              <a:ext cx="787400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945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208962" cy="4824412"/>
          </a:xfrm>
          <a:noFill/>
        </p:spPr>
        <p:txBody>
          <a:bodyPr lIns="92075" tIns="46038" rIns="92075" bIns="46038">
            <a:normAutofit fontScale="92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Terminology based on users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 language for task</a:t>
            </a:r>
          </a:p>
          <a:p>
            <a:pPr lvl="1" eaLnBrk="1" hangingPunct="1"/>
            <a:r>
              <a:rPr lang="en-US">
                <a:latin typeface="Verdana" charset="0"/>
              </a:rPr>
              <a:t>e.g. withdrawing money from a bank machine</a:t>
            </a:r>
          </a:p>
          <a:p>
            <a:pPr lvl="2" eaLnBrk="1" hangingPunct="1">
              <a:buFontTx/>
              <a:buNone/>
            </a:pPr>
            <a:endParaRPr lang="en-US" i="1">
              <a:latin typeface="Verdana" charset="0"/>
            </a:endParaRPr>
          </a:p>
          <a:p>
            <a:pPr lvl="2" eaLnBrk="1" hangingPunct="1">
              <a:buFontTx/>
              <a:buNone/>
            </a:pP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>
              <a:buNone/>
            </a:pP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r>
              <a:rPr lang="en-US">
                <a:latin typeface="Verdana" charset="0"/>
              </a:rPr>
              <a:t>Use meaningful mnemonics, icons &amp; abbreviations</a:t>
            </a:r>
          </a:p>
          <a:p>
            <a:pPr lvl="1" eaLnBrk="1" hangingPunct="1"/>
            <a:r>
              <a:rPr lang="en-US">
                <a:latin typeface="Verdana" charset="0"/>
              </a:rPr>
              <a:t>eg File / Save</a:t>
            </a:r>
          </a:p>
          <a:p>
            <a:pPr lvl="2" eaLnBrk="1" hangingPunct="1"/>
            <a:r>
              <a:rPr lang="en-US">
                <a:latin typeface="Verdana" charset="0"/>
              </a:rPr>
              <a:t>Ctrl + S   	(abbreviation)</a:t>
            </a:r>
          </a:p>
          <a:p>
            <a:pPr lvl="2" eaLnBrk="1" hangingPunct="1"/>
            <a:r>
              <a:rPr lang="en-US">
                <a:latin typeface="Verdana" charset="0"/>
              </a:rPr>
              <a:t>Alt FS  		(mnemonic for menu action)</a:t>
            </a:r>
          </a:p>
          <a:p>
            <a:pPr lvl="2" eaLnBrk="1" hangingPunct="1"/>
            <a:r>
              <a:rPr lang="en-US">
                <a:latin typeface="Verdana" charset="0"/>
              </a:rPr>
              <a:t>   			(tooltip  icon)	</a:t>
            </a:r>
          </a:p>
        </p:txBody>
      </p:sp>
      <p:pic>
        <p:nvPicPr>
          <p:cNvPr id="10342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6021388"/>
            <a:ext cx="8763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93" y="2194768"/>
            <a:ext cx="3700864" cy="2736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124" y="2206864"/>
            <a:ext cx="3738380" cy="2764361"/>
          </a:xfrm>
          <a:prstGeom prst="rect">
            <a:avLst/>
          </a:prstGeom>
        </p:spPr>
      </p:pic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Speak the user’s</a:t>
            </a:r>
            <a:r>
              <a:rPr lang="en-US" altLang="ja-JP">
                <a:latin typeface="Verdana" charset="0"/>
              </a:rPr>
              <a:t> language</a:t>
            </a:r>
            <a:endParaRPr 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0863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Speak the users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 language</a:t>
            </a:r>
            <a:endParaRPr lang="en-CA">
              <a:latin typeface="Verdan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713666" y="1180145"/>
            <a:ext cx="4447339" cy="3434422"/>
            <a:chOff x="3643951" y="690634"/>
            <a:chExt cx="5850451" cy="45179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3951" y="690634"/>
              <a:ext cx="5850451" cy="4517964"/>
            </a:xfrm>
            <a:prstGeom prst="rect">
              <a:avLst/>
            </a:prstGeom>
          </p:spPr>
        </p:pic>
        <p:pic>
          <p:nvPicPr>
            <p:cNvPr id="3" name="Picture 2" descr="alert.jp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9011" y="1853255"/>
              <a:ext cx="787400" cy="800100"/>
            </a:xfrm>
            <a:prstGeom prst="rect">
              <a:avLst/>
            </a:prstGeom>
          </p:spPr>
        </p:pic>
      </p:grpSp>
      <p:pic>
        <p:nvPicPr>
          <p:cNvPr id="6" name="Picture 1" descr="Screen Shot 2015-01-22 at 10.58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771" y="2834795"/>
            <a:ext cx="619125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4" name="Picture 3" descr="Well...Duh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5409464"/>
            <a:ext cx="21717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066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4. Minimize User’s Memory Load</a:t>
            </a:r>
          </a:p>
        </p:txBody>
      </p:sp>
    </p:spTree>
    <p:extLst>
      <p:ext uri="{BB962C8B-B14F-4D97-AF65-F5344CB8AC3E}">
        <p14:creationId xmlns:p14="http://schemas.microsoft.com/office/powerpoint/2010/main" val="3463292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Minimize user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s memory load</a:t>
            </a:r>
            <a:endParaRPr lang="en-US">
              <a:latin typeface="Verdana" charset="0"/>
            </a:endParaRP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481667"/>
          </a:xfrm>
          <a:noFill/>
        </p:spPr>
        <p:txBody>
          <a:bodyPr lIns="92075" tIns="46038" rIns="92075" bIns="46038">
            <a:normAutofit fontScale="77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Computers good at remembering, people are not!</a:t>
            </a:r>
          </a:p>
          <a:p>
            <a:pPr marL="0" indent="0" eaLnBrk="1" hangingPunct="1"/>
            <a:r>
              <a:rPr lang="en-US">
                <a:latin typeface="Verdana" charset="0"/>
              </a:rPr>
              <a:t>Promote recognition over recall</a:t>
            </a:r>
          </a:p>
          <a:p>
            <a:pPr lvl="1" eaLnBrk="1" hangingPunct="1"/>
            <a:r>
              <a:rPr lang="en-US">
                <a:latin typeface="Verdana" charset="0"/>
              </a:rPr>
              <a:t>menus, icons, choice dialog boxes vs commands, field formats</a:t>
            </a:r>
          </a:p>
          <a:p>
            <a:pPr lvl="1" eaLnBrk="1" hangingPunct="1"/>
            <a:r>
              <a:rPr lang="en-US">
                <a:latin typeface="Verdana" charset="0"/>
              </a:rPr>
              <a:t>relies on visibility of objects to the user (but less is more!)</a:t>
            </a:r>
          </a:p>
        </p:txBody>
      </p:sp>
      <p:sp>
        <p:nvSpPr>
          <p:cNvPr id="106501" name="Text Box 9"/>
          <p:cNvSpPr txBox="1">
            <a:spLocks noChangeArrowheads="1"/>
          </p:cNvSpPr>
          <p:nvPr/>
        </p:nvSpPr>
        <p:spPr bwMode="auto">
          <a:xfrm>
            <a:off x="383002" y="6613525"/>
            <a:ext cx="1731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5F5F5F"/>
                </a:solidFill>
                <a:latin typeface="Arial" charset="0"/>
              </a:rPr>
              <a:t>From Microsoft applications</a:t>
            </a:r>
            <a:endParaRPr lang="en-CA" sz="1000">
              <a:solidFill>
                <a:srgbClr val="5F5F5F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78" y="2972265"/>
            <a:ext cx="3023418" cy="3534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485" y="3554384"/>
            <a:ext cx="4172354" cy="35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0906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0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Minimize user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s memory load</a:t>
            </a:r>
            <a:endParaRPr lang="en-US">
              <a:latin typeface="Verdana" charset="0"/>
            </a:endParaRPr>
          </a:p>
        </p:txBody>
      </p:sp>
      <p:sp>
        <p:nvSpPr>
          <p:cNvPr id="108546" name="Rectangle 103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r>
              <a:rPr lang="en-US">
                <a:latin typeface="Verdana" charset="0"/>
              </a:rPr>
              <a:t>Gives input format, example and default</a:t>
            </a: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55" y="2884889"/>
            <a:ext cx="1422400" cy="322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01" y="2884889"/>
            <a:ext cx="2286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5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People Don’t Learn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7" y="1454158"/>
            <a:ext cx="8191500" cy="4267200"/>
          </a:xfrm>
          <a:prstGeom prst="rect">
            <a:avLst/>
          </a:prstGeom>
        </p:spPr>
      </p:pic>
      <p:pic>
        <p:nvPicPr>
          <p:cNvPr id="6" name="Picture 5" descr="aler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22" y="2489017"/>
            <a:ext cx="4953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8946" y="4878949"/>
            <a:ext cx="348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Original source: Interface Hall of Shame</a:t>
            </a:r>
          </a:p>
        </p:txBody>
      </p:sp>
    </p:spTree>
    <p:extLst>
      <p:ext uri="{BB962C8B-B14F-4D97-AF65-F5344CB8AC3E}">
        <p14:creationId xmlns:p14="http://schemas.microsoft.com/office/powerpoint/2010/main" val="2933682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Inane Dialog Boxes</a:t>
            </a:r>
            <a:endParaRPr lang="en-CA">
              <a:latin typeface="Verdana" charset="0"/>
            </a:endParaRPr>
          </a:p>
        </p:txBody>
      </p:sp>
      <p:sp>
        <p:nvSpPr>
          <p:cNvPr id="40962" name="Rectangle 3"/>
          <p:cNvSpPr>
            <a:spLocks noChangeArrowheads="1"/>
          </p:cNvSpPr>
          <p:nvPr/>
        </p:nvSpPr>
        <p:spPr bwMode="auto">
          <a:xfrm>
            <a:off x="312738" y="1622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endParaRPr lang="en-US"/>
          </a:p>
        </p:txBody>
      </p:sp>
      <p:pic>
        <p:nvPicPr>
          <p:cNvPr id="40963" name="Picture 5" descr="The world's longest error messag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76475"/>
            <a:ext cx="5715000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6"/>
          <p:cNvSpPr>
            <a:spLocks noChangeArrowheads="1"/>
          </p:cNvSpPr>
          <p:nvPr/>
        </p:nvSpPr>
        <p:spPr bwMode="auto">
          <a:xfrm>
            <a:off x="674688" y="1819275"/>
            <a:ext cx="510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i="1">
                <a:latin typeface="Times New Roman" charset="0"/>
              </a:rPr>
              <a:t>Midwest Microwave's</a:t>
            </a:r>
            <a:r>
              <a:rPr lang="en-US">
                <a:latin typeface="Times New Roman" charset="0"/>
              </a:rPr>
              <a:t> online catalog </a:t>
            </a:r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0" y="6675438"/>
            <a:ext cx="9144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900">
                <a:solidFill>
                  <a:schemeClr val="bg2"/>
                </a:solidFill>
              </a:rPr>
              <a:t>Some of these interfaces were posted on Interface Hall of Shame</a:t>
            </a:r>
            <a:endParaRPr lang="en-US" sz="900" i="1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10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216" y="5421834"/>
            <a:ext cx="3238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0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5. Be Consistent</a:t>
            </a:r>
          </a:p>
        </p:txBody>
      </p:sp>
    </p:spTree>
    <p:extLst>
      <p:ext uri="{BB962C8B-B14F-4D97-AF65-F5344CB8AC3E}">
        <p14:creationId xmlns:p14="http://schemas.microsoft.com/office/powerpoint/2010/main" val="1267228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51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Be consistent</a:t>
            </a:r>
          </a:p>
        </p:txBody>
      </p:sp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>
            <a:normAutofit fontScale="850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Consistent syntax of input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 eaLnBrk="1" hangingPunct="1">
              <a:buFontTx/>
              <a:buNone/>
            </a:pP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Consistent language and graphics</a:t>
            </a:r>
          </a:p>
          <a:p>
            <a:pPr lvl="1" eaLnBrk="1" hangingPunct="1"/>
            <a:r>
              <a:rPr lang="en-US">
                <a:latin typeface="Verdana" charset="0"/>
              </a:rPr>
              <a:t>same visual appearance across the system (e.g. widgets)</a:t>
            </a:r>
          </a:p>
          <a:p>
            <a:pPr lvl="1" eaLnBrk="1" hangingPunct="1"/>
            <a:r>
              <a:rPr lang="en-US">
                <a:latin typeface="Verdana" charset="0"/>
              </a:rPr>
              <a:t>same information/controls in same location on all windows</a:t>
            </a: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Consistent effects</a:t>
            </a:r>
          </a:p>
          <a:p>
            <a:pPr lvl="1" eaLnBrk="1" hangingPunct="1"/>
            <a:r>
              <a:rPr lang="en-US">
                <a:latin typeface="Verdana" charset="0"/>
              </a:rPr>
              <a:t>commands, actions have same effect in equivalent situations</a:t>
            </a:r>
          </a:p>
          <a:p>
            <a:pPr lvl="2" eaLnBrk="1" hangingPunct="1"/>
            <a:r>
              <a:rPr lang="en-US">
                <a:latin typeface="Verdana" charset="0"/>
              </a:rPr>
              <a:t>predictability</a:t>
            </a:r>
          </a:p>
        </p:txBody>
      </p:sp>
      <p:grpSp>
        <p:nvGrpSpPr>
          <p:cNvPr id="109571" name="Group 22"/>
          <p:cNvGrpSpPr>
            <a:grpSpLocks/>
          </p:cNvGrpSpPr>
          <p:nvPr/>
        </p:nvGrpSpPr>
        <p:grpSpPr bwMode="auto">
          <a:xfrm>
            <a:off x="1042988" y="3933825"/>
            <a:ext cx="6364287" cy="698500"/>
            <a:chOff x="521" y="2614"/>
            <a:chExt cx="4009" cy="440"/>
          </a:xfrm>
        </p:grpSpPr>
        <p:sp>
          <p:nvSpPr>
            <p:cNvPr id="109572" name="Text Box 8"/>
            <p:cNvSpPr txBox="1">
              <a:spLocks noChangeArrowheads="1"/>
            </p:cNvSpPr>
            <p:nvPr/>
          </p:nvSpPr>
          <p:spPr bwMode="auto">
            <a:xfrm>
              <a:off x="521" y="2614"/>
              <a:ext cx="267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Ok</a:t>
              </a:r>
            </a:p>
          </p:txBody>
        </p:sp>
        <p:sp>
          <p:nvSpPr>
            <p:cNvPr id="109573" name="Text Box 9"/>
            <p:cNvSpPr txBox="1">
              <a:spLocks noChangeArrowheads="1"/>
            </p:cNvSpPr>
            <p:nvPr/>
          </p:nvSpPr>
          <p:spPr bwMode="auto">
            <a:xfrm>
              <a:off x="857" y="2614"/>
              <a:ext cx="472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Cancel</a:t>
              </a:r>
            </a:p>
          </p:txBody>
        </p:sp>
        <p:sp>
          <p:nvSpPr>
            <p:cNvPr id="109574" name="Text Box 10"/>
            <p:cNvSpPr txBox="1">
              <a:spLocks noChangeArrowheads="1"/>
            </p:cNvSpPr>
            <p:nvPr/>
          </p:nvSpPr>
          <p:spPr bwMode="auto">
            <a:xfrm>
              <a:off x="2201" y="2614"/>
              <a:ext cx="267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Ok</a:t>
              </a:r>
            </a:p>
          </p:txBody>
        </p:sp>
        <p:sp>
          <p:nvSpPr>
            <p:cNvPr id="109575" name="Text Box 11"/>
            <p:cNvSpPr txBox="1">
              <a:spLocks noChangeArrowheads="1"/>
            </p:cNvSpPr>
            <p:nvPr/>
          </p:nvSpPr>
          <p:spPr bwMode="auto">
            <a:xfrm>
              <a:off x="1673" y="2614"/>
              <a:ext cx="472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Cancel</a:t>
              </a:r>
            </a:p>
          </p:txBody>
        </p:sp>
        <p:sp>
          <p:nvSpPr>
            <p:cNvPr id="109576" name="Text Box 14"/>
            <p:cNvSpPr txBox="1">
              <a:spLocks noChangeArrowheads="1"/>
            </p:cNvSpPr>
            <p:nvPr/>
          </p:nvSpPr>
          <p:spPr bwMode="auto">
            <a:xfrm>
              <a:off x="3515" y="2614"/>
              <a:ext cx="466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Accept</a:t>
              </a:r>
            </a:p>
          </p:txBody>
        </p:sp>
        <p:sp>
          <p:nvSpPr>
            <p:cNvPr id="109577" name="Text Box 15"/>
            <p:cNvSpPr txBox="1">
              <a:spLocks noChangeArrowheads="1"/>
            </p:cNvSpPr>
            <p:nvPr/>
          </p:nvSpPr>
          <p:spPr bwMode="auto">
            <a:xfrm>
              <a:off x="4014" y="2614"/>
              <a:ext cx="516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Dismiss</a:t>
              </a:r>
            </a:p>
          </p:txBody>
        </p:sp>
        <p:sp>
          <p:nvSpPr>
            <p:cNvPr id="109578" name="Text Box 16"/>
            <p:cNvSpPr txBox="1">
              <a:spLocks noChangeArrowheads="1"/>
            </p:cNvSpPr>
            <p:nvPr/>
          </p:nvSpPr>
          <p:spPr bwMode="auto">
            <a:xfrm>
              <a:off x="2681" y="2854"/>
              <a:ext cx="472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Cancel</a:t>
              </a:r>
            </a:p>
          </p:txBody>
        </p:sp>
        <p:sp>
          <p:nvSpPr>
            <p:cNvPr id="109579" name="Text Box 17"/>
            <p:cNvSpPr txBox="1">
              <a:spLocks noChangeArrowheads="1"/>
            </p:cNvSpPr>
            <p:nvPr/>
          </p:nvSpPr>
          <p:spPr bwMode="auto">
            <a:xfrm>
              <a:off x="2681" y="2614"/>
              <a:ext cx="267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Ok</a:t>
              </a:r>
            </a:p>
          </p:txBody>
        </p:sp>
        <p:sp>
          <p:nvSpPr>
            <p:cNvPr id="109580" name="Rectangle 18"/>
            <p:cNvSpPr>
              <a:spLocks noChangeArrowheads="1"/>
            </p:cNvSpPr>
            <p:nvPr/>
          </p:nvSpPr>
          <p:spPr bwMode="auto">
            <a:xfrm>
              <a:off x="569" y="2662"/>
              <a:ext cx="192" cy="96"/>
            </a:xfrm>
            <a:prstGeom prst="rect">
              <a:avLst/>
            </a:prstGeom>
            <a:noFill/>
            <a:ln w="12699" cap="rnd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109581" name="Rectangle 19"/>
            <p:cNvSpPr>
              <a:spLocks noChangeArrowheads="1"/>
            </p:cNvSpPr>
            <p:nvPr/>
          </p:nvSpPr>
          <p:spPr bwMode="auto">
            <a:xfrm>
              <a:off x="1721" y="2662"/>
              <a:ext cx="384" cy="96"/>
            </a:xfrm>
            <a:prstGeom prst="rect">
              <a:avLst/>
            </a:prstGeom>
            <a:noFill/>
            <a:ln w="12699" cap="rnd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667536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131510" cy="68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762156" y="1243602"/>
            <a:ext cx="3889093" cy="3029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97196" y="6648699"/>
            <a:ext cx="858010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98216">
              <a:spcBef>
                <a:spcPts val="668"/>
              </a:spcBef>
            </a:pPr>
            <a:r>
              <a:rPr sz="1000" dirty="0">
                <a:solidFill>
                  <a:srgbClr val="231F20"/>
                </a:solidFill>
                <a:latin typeface="Verdana"/>
                <a:cs typeface="Verdana"/>
              </a:rPr>
              <a:t>© Remember the Milk. All rights reserved.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24661" y="3894184"/>
            <a:ext cx="2752639" cy="1119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937" y="2638963"/>
            <a:ext cx="3407825" cy="2255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821" y="1691220"/>
            <a:ext cx="3359827" cy="22558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62156" y="1243602"/>
            <a:ext cx="4115144" cy="324130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15" y="847665"/>
            <a:ext cx="3463822" cy="22558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46360" y="4148881"/>
            <a:ext cx="6969823" cy="462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35319"/>
            <a:endParaRPr sz="1000">
              <a:latin typeface="Verdana"/>
              <a:cs typeface="Verdana"/>
            </a:endParaRPr>
          </a:p>
          <a:p>
            <a:pPr>
              <a:spcBef>
                <a:spcPts val="7"/>
              </a:spcBef>
            </a:pPr>
            <a:endParaRPr sz="1000">
              <a:latin typeface="Times New Roman"/>
              <a:cs typeface="Times New Roman"/>
            </a:endParaRPr>
          </a:p>
          <a:p>
            <a:pPr marL="29253"/>
            <a:r>
              <a:rPr sz="1000" dirty="0">
                <a:solidFill>
                  <a:srgbClr val="231F20"/>
                </a:solidFill>
                <a:latin typeface="Verdana"/>
                <a:cs typeface="Verdana"/>
              </a:rPr>
              <a:t>© The GIMP Team. All rights reserved.</a:t>
            </a:r>
            <a:endParaRPr sz="1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76443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Be Consistent</a:t>
            </a:r>
            <a:endParaRPr lang="en-CA">
              <a:latin typeface="Verdana" charset="0"/>
            </a:endParaRPr>
          </a:p>
        </p:txBody>
      </p:sp>
      <p:pic>
        <p:nvPicPr>
          <p:cNvPr id="111618" name="Picture 5" descr="cmdlb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43175"/>
            <a:ext cx="41148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AutoShape 7"/>
          <p:cNvSpPr>
            <a:spLocks/>
          </p:cNvSpPr>
          <p:nvPr/>
        </p:nvSpPr>
        <p:spPr bwMode="auto">
          <a:xfrm>
            <a:off x="533400" y="1905000"/>
            <a:ext cx="3581400" cy="2200275"/>
          </a:xfrm>
          <a:prstGeom prst="borderCallout2">
            <a:avLst>
              <a:gd name="adj1" fmla="val 5194"/>
              <a:gd name="adj2" fmla="val 102130"/>
              <a:gd name="adj3" fmla="val 5194"/>
              <a:gd name="adj4" fmla="val 112190"/>
              <a:gd name="adj5" fmla="val 43722"/>
              <a:gd name="adj6" fmla="val 122606"/>
            </a:avLst>
          </a:prstGeom>
          <a:noFill/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>
                <a:latin typeface="Arial" charset="0"/>
              </a:rPr>
              <a:t>These are labels with a raised appearance.</a:t>
            </a:r>
          </a:p>
          <a:p>
            <a:pPr algn="ctr" eaLnBrk="0" hangingPunct="0"/>
            <a:endParaRPr lang="en-US">
              <a:latin typeface="Arial" charset="0"/>
            </a:endParaRPr>
          </a:p>
          <a:p>
            <a:pPr eaLnBrk="0" hangingPunct="0"/>
            <a:r>
              <a:rPr lang="en-US">
                <a:latin typeface="Arial" charset="0"/>
              </a:rPr>
              <a:t>Is it any surprise that people try and click on them?</a:t>
            </a:r>
            <a:endParaRPr lang="en-CA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334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3"/>
          <p:cNvSpPr txBox="1">
            <a:spLocks noChangeArrowheads="1"/>
          </p:cNvSpPr>
          <p:nvPr/>
        </p:nvSpPr>
        <p:spPr bwMode="auto">
          <a:xfrm>
            <a:off x="0" y="6613525"/>
            <a:ext cx="14700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From Peachpit website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38125"/>
            <a:ext cx="5342138" cy="3317875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209581"/>
            <a:ext cx="5359400" cy="3403943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611035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52694" cy="6851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10787" y="4790527"/>
            <a:ext cx="242047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239"/>
            <a:r>
              <a:rPr sz="1200" dirty="0">
                <a:solidFill>
                  <a:srgbClr val="231F20"/>
                </a:solidFill>
                <a:latin typeface="Verdana"/>
                <a:cs typeface="Verdana"/>
              </a:rPr>
              <a:t>© Microsoft</a:t>
            </a:r>
            <a:endParaRPr sz="12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81719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131510" cy="68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7268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6. Give User Control and Freedom</a:t>
            </a:r>
          </a:p>
        </p:txBody>
      </p:sp>
    </p:spTree>
    <p:extLst>
      <p:ext uri="{BB962C8B-B14F-4D97-AF65-F5344CB8AC3E}">
        <p14:creationId xmlns:p14="http://schemas.microsoft.com/office/powerpoint/2010/main" val="4008773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2134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99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8295" y="6606663"/>
            <a:ext cx="38275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61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Microsoft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20239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2931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9574" y="6505744"/>
            <a:ext cx="35269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GlobalSCAPE, Inc. 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4580" y="1700792"/>
            <a:ext cx="3785790" cy="17206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9570" t="10724" r="20947" b="14785"/>
          <a:stretch/>
        </p:blipFill>
        <p:spPr>
          <a:xfrm>
            <a:off x="2369850" y="1640882"/>
            <a:ext cx="2458223" cy="1720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65" y="4089385"/>
            <a:ext cx="8082109" cy="221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13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Provide clearly marked exits</a:t>
            </a:r>
          </a:p>
        </p:txBody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462338"/>
          </a:xfrm>
          <a:noFill/>
        </p:spPr>
        <p:txBody>
          <a:bodyPr lIns="92075" tIns="46038" rIns="92075" bIns="46038">
            <a:normAutofit fontScale="77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Users don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t like to feel trapped by the computer!</a:t>
            </a:r>
          </a:p>
          <a:p>
            <a:pPr lvl="1" eaLnBrk="1" hangingPunct="1"/>
            <a:r>
              <a:rPr lang="en-US">
                <a:latin typeface="Verdana" charset="0"/>
              </a:rPr>
              <a:t>should offer an easy way out of as many situations as possible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Strategies:</a:t>
            </a:r>
          </a:p>
          <a:p>
            <a:pPr lvl="1" eaLnBrk="1" hangingPunct="1"/>
            <a:r>
              <a:rPr lang="en-US">
                <a:latin typeface="Verdana" charset="0"/>
              </a:rPr>
              <a:t>Cancel button (for dialogs waiting for user input)</a:t>
            </a:r>
          </a:p>
          <a:p>
            <a:pPr lvl="1" eaLnBrk="1" hangingPunct="1"/>
            <a:r>
              <a:rPr lang="en-US">
                <a:latin typeface="Verdana" charset="0"/>
              </a:rPr>
              <a:t>Universal Undo (can get back to previous state)</a:t>
            </a:r>
          </a:p>
          <a:p>
            <a:pPr lvl="1" eaLnBrk="1" hangingPunct="1"/>
            <a:r>
              <a:rPr lang="en-US">
                <a:latin typeface="Verdana" charset="0"/>
              </a:rPr>
              <a:t>Interrupt (especially for lengthy operations)</a:t>
            </a:r>
          </a:p>
          <a:p>
            <a:pPr lvl="1" eaLnBrk="1" hangingPunct="1"/>
            <a:r>
              <a:rPr lang="en-US">
                <a:latin typeface="Verdana" charset="0"/>
              </a:rPr>
              <a:t>Quit (for leaving the program at any time) </a:t>
            </a:r>
          </a:p>
          <a:p>
            <a:pPr lvl="1" eaLnBrk="1" hangingPunct="1"/>
            <a:r>
              <a:rPr lang="en-US">
                <a:latin typeface="Verdana" charset="0"/>
              </a:rPr>
              <a:t>Defaults (for restoring a property sheet)</a:t>
            </a:r>
          </a:p>
        </p:txBody>
      </p:sp>
      <p:grpSp>
        <p:nvGrpSpPr>
          <p:cNvPr id="122883" name="Group 42"/>
          <p:cNvGrpSpPr>
            <a:grpSpLocks/>
          </p:cNvGrpSpPr>
          <p:nvPr/>
        </p:nvGrpSpPr>
        <p:grpSpPr bwMode="auto">
          <a:xfrm>
            <a:off x="4932363" y="4076700"/>
            <a:ext cx="3976687" cy="2530475"/>
            <a:chOff x="2464" y="2208"/>
            <a:chExt cx="2505" cy="1594"/>
          </a:xfrm>
        </p:grpSpPr>
        <p:sp>
          <p:nvSpPr>
            <p:cNvPr id="122884" name="Line 5"/>
            <p:cNvSpPr>
              <a:spLocks noChangeShapeType="1"/>
            </p:cNvSpPr>
            <p:nvPr/>
          </p:nvSpPr>
          <p:spPr bwMode="auto">
            <a:xfrm flipV="1">
              <a:off x="3326" y="2208"/>
              <a:ext cx="1" cy="142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85" name="Line 6"/>
            <p:cNvSpPr>
              <a:spLocks noChangeShapeType="1"/>
            </p:cNvSpPr>
            <p:nvPr/>
          </p:nvSpPr>
          <p:spPr bwMode="auto">
            <a:xfrm>
              <a:off x="3302" y="2216"/>
              <a:ext cx="1364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86" name="Line 7"/>
            <p:cNvSpPr>
              <a:spLocks noChangeShapeType="1"/>
            </p:cNvSpPr>
            <p:nvPr/>
          </p:nvSpPr>
          <p:spPr bwMode="auto">
            <a:xfrm>
              <a:off x="4650" y="2431"/>
              <a:ext cx="1" cy="121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87" name="Line 8"/>
            <p:cNvSpPr>
              <a:spLocks noChangeShapeType="1"/>
            </p:cNvSpPr>
            <p:nvPr/>
          </p:nvSpPr>
          <p:spPr bwMode="auto">
            <a:xfrm>
              <a:off x="3469" y="3601"/>
              <a:ext cx="1006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88" name="Line 9"/>
            <p:cNvSpPr>
              <a:spLocks noChangeShapeType="1"/>
            </p:cNvSpPr>
            <p:nvPr/>
          </p:nvSpPr>
          <p:spPr bwMode="auto">
            <a:xfrm flipV="1">
              <a:off x="4187" y="2765"/>
              <a:ext cx="1" cy="836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89" name="Line 10"/>
            <p:cNvSpPr>
              <a:spLocks noChangeShapeType="1"/>
            </p:cNvSpPr>
            <p:nvPr/>
          </p:nvSpPr>
          <p:spPr bwMode="auto">
            <a:xfrm flipH="1">
              <a:off x="3605" y="2909"/>
              <a:ext cx="574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0" name="Line 11"/>
            <p:cNvSpPr>
              <a:spLocks noChangeShapeType="1"/>
            </p:cNvSpPr>
            <p:nvPr/>
          </p:nvSpPr>
          <p:spPr bwMode="auto">
            <a:xfrm>
              <a:off x="3725" y="2901"/>
              <a:ext cx="1" cy="52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1" name="Line 12"/>
            <p:cNvSpPr>
              <a:spLocks noChangeShapeType="1"/>
            </p:cNvSpPr>
            <p:nvPr/>
          </p:nvSpPr>
          <p:spPr bwMode="auto">
            <a:xfrm>
              <a:off x="3701" y="3402"/>
              <a:ext cx="351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2" name="Line 13"/>
            <p:cNvSpPr>
              <a:spLocks noChangeShapeType="1"/>
            </p:cNvSpPr>
            <p:nvPr/>
          </p:nvSpPr>
          <p:spPr bwMode="auto">
            <a:xfrm flipV="1">
              <a:off x="4028" y="3132"/>
              <a:ext cx="1" cy="286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3" name="Line 14"/>
            <p:cNvSpPr>
              <a:spLocks noChangeShapeType="1"/>
            </p:cNvSpPr>
            <p:nvPr/>
          </p:nvSpPr>
          <p:spPr bwMode="auto">
            <a:xfrm flipH="1">
              <a:off x="3812" y="3140"/>
              <a:ext cx="208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4" name="Line 15"/>
            <p:cNvSpPr>
              <a:spLocks noChangeShapeType="1"/>
            </p:cNvSpPr>
            <p:nvPr/>
          </p:nvSpPr>
          <p:spPr bwMode="auto">
            <a:xfrm flipH="1">
              <a:off x="3740" y="3283"/>
              <a:ext cx="216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5" name="Line 16"/>
            <p:cNvSpPr>
              <a:spLocks noChangeShapeType="1"/>
            </p:cNvSpPr>
            <p:nvPr/>
          </p:nvSpPr>
          <p:spPr bwMode="auto">
            <a:xfrm flipV="1">
              <a:off x="3924" y="3004"/>
              <a:ext cx="1" cy="15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6" name="Line 17"/>
            <p:cNvSpPr>
              <a:spLocks noChangeShapeType="1"/>
            </p:cNvSpPr>
            <p:nvPr/>
          </p:nvSpPr>
          <p:spPr bwMode="auto">
            <a:xfrm flipH="1">
              <a:off x="3334" y="2901"/>
              <a:ext cx="159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7" name="Line 18"/>
            <p:cNvSpPr>
              <a:spLocks noChangeShapeType="1"/>
            </p:cNvSpPr>
            <p:nvPr/>
          </p:nvSpPr>
          <p:spPr bwMode="auto">
            <a:xfrm flipV="1">
              <a:off x="3477" y="2367"/>
              <a:ext cx="1" cy="462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8" name="Line 19"/>
            <p:cNvSpPr>
              <a:spLocks noChangeShapeType="1"/>
            </p:cNvSpPr>
            <p:nvPr/>
          </p:nvSpPr>
          <p:spPr bwMode="auto">
            <a:xfrm>
              <a:off x="3477" y="2391"/>
              <a:ext cx="982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899" name="Line 20"/>
            <p:cNvSpPr>
              <a:spLocks noChangeShapeType="1"/>
            </p:cNvSpPr>
            <p:nvPr/>
          </p:nvSpPr>
          <p:spPr bwMode="auto">
            <a:xfrm flipV="1">
              <a:off x="4443" y="2232"/>
              <a:ext cx="1" cy="199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0" name="Line 21"/>
            <p:cNvSpPr>
              <a:spLocks noChangeShapeType="1"/>
            </p:cNvSpPr>
            <p:nvPr/>
          </p:nvSpPr>
          <p:spPr bwMode="auto">
            <a:xfrm flipV="1">
              <a:off x="3836" y="2510"/>
              <a:ext cx="1" cy="399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1" name="Line 22"/>
            <p:cNvSpPr>
              <a:spLocks noChangeShapeType="1"/>
            </p:cNvSpPr>
            <p:nvPr/>
          </p:nvSpPr>
          <p:spPr bwMode="auto">
            <a:xfrm>
              <a:off x="3812" y="2534"/>
              <a:ext cx="319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2" name="Line 23"/>
            <p:cNvSpPr>
              <a:spLocks noChangeShapeType="1"/>
            </p:cNvSpPr>
            <p:nvPr/>
          </p:nvSpPr>
          <p:spPr bwMode="auto">
            <a:xfrm>
              <a:off x="4115" y="2526"/>
              <a:ext cx="1" cy="16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3" name="Line 24"/>
            <p:cNvSpPr>
              <a:spLocks noChangeShapeType="1"/>
            </p:cNvSpPr>
            <p:nvPr/>
          </p:nvSpPr>
          <p:spPr bwMode="auto">
            <a:xfrm flipH="1">
              <a:off x="3956" y="2662"/>
              <a:ext cx="159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4" name="Line 25"/>
            <p:cNvSpPr>
              <a:spLocks noChangeShapeType="1"/>
            </p:cNvSpPr>
            <p:nvPr/>
          </p:nvSpPr>
          <p:spPr bwMode="auto">
            <a:xfrm>
              <a:off x="3980" y="2638"/>
              <a:ext cx="1" cy="17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5" name="Line 26"/>
            <p:cNvSpPr>
              <a:spLocks noChangeShapeType="1"/>
            </p:cNvSpPr>
            <p:nvPr/>
          </p:nvSpPr>
          <p:spPr bwMode="auto">
            <a:xfrm>
              <a:off x="3948" y="2789"/>
              <a:ext cx="16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6" name="Line 27"/>
            <p:cNvSpPr>
              <a:spLocks noChangeShapeType="1"/>
            </p:cNvSpPr>
            <p:nvPr/>
          </p:nvSpPr>
          <p:spPr bwMode="auto">
            <a:xfrm>
              <a:off x="4419" y="2534"/>
              <a:ext cx="1" cy="924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7" name="Line 28"/>
            <p:cNvSpPr>
              <a:spLocks noChangeShapeType="1"/>
            </p:cNvSpPr>
            <p:nvPr/>
          </p:nvSpPr>
          <p:spPr bwMode="auto">
            <a:xfrm>
              <a:off x="4251" y="3092"/>
              <a:ext cx="144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8" name="Line 29"/>
            <p:cNvSpPr>
              <a:spLocks noChangeShapeType="1"/>
            </p:cNvSpPr>
            <p:nvPr/>
          </p:nvSpPr>
          <p:spPr bwMode="auto">
            <a:xfrm>
              <a:off x="4259" y="3068"/>
              <a:ext cx="1" cy="342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09" name="Line 30"/>
            <p:cNvSpPr>
              <a:spLocks noChangeShapeType="1"/>
            </p:cNvSpPr>
            <p:nvPr/>
          </p:nvSpPr>
          <p:spPr bwMode="auto">
            <a:xfrm>
              <a:off x="4403" y="3450"/>
              <a:ext cx="231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10" name="Line 31"/>
            <p:cNvSpPr>
              <a:spLocks noChangeShapeType="1"/>
            </p:cNvSpPr>
            <p:nvPr/>
          </p:nvSpPr>
          <p:spPr bwMode="auto">
            <a:xfrm>
              <a:off x="3421" y="3179"/>
              <a:ext cx="28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11" name="Line 32"/>
            <p:cNvSpPr>
              <a:spLocks noChangeShapeType="1"/>
            </p:cNvSpPr>
            <p:nvPr/>
          </p:nvSpPr>
          <p:spPr bwMode="auto">
            <a:xfrm>
              <a:off x="3557" y="3187"/>
              <a:ext cx="1" cy="30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12" name="Picture 33"/>
            <p:cNvSpPr>
              <a:spLocks noChangeAspect="1" noChangeArrowheads="1"/>
            </p:cNvSpPr>
            <p:nvPr/>
          </p:nvSpPr>
          <p:spPr bwMode="auto">
            <a:xfrm>
              <a:off x="2464" y="3004"/>
              <a:ext cx="582" cy="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13" name="Line 34"/>
            <p:cNvSpPr>
              <a:spLocks noChangeShapeType="1"/>
            </p:cNvSpPr>
            <p:nvPr/>
          </p:nvSpPr>
          <p:spPr bwMode="auto">
            <a:xfrm>
              <a:off x="2983" y="3012"/>
              <a:ext cx="151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14" name="Line 35"/>
            <p:cNvSpPr>
              <a:spLocks noChangeShapeType="1"/>
            </p:cNvSpPr>
            <p:nvPr/>
          </p:nvSpPr>
          <p:spPr bwMode="auto">
            <a:xfrm>
              <a:off x="2983" y="3801"/>
              <a:ext cx="175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15" name="Line 36"/>
            <p:cNvSpPr>
              <a:spLocks noChangeShapeType="1"/>
            </p:cNvSpPr>
            <p:nvPr/>
          </p:nvSpPr>
          <p:spPr bwMode="auto">
            <a:xfrm>
              <a:off x="3094" y="3012"/>
              <a:ext cx="224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16" name="Line 37"/>
            <p:cNvSpPr>
              <a:spLocks noChangeShapeType="1"/>
            </p:cNvSpPr>
            <p:nvPr/>
          </p:nvSpPr>
          <p:spPr bwMode="auto">
            <a:xfrm>
              <a:off x="3118" y="3793"/>
              <a:ext cx="1548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17" name="Line 38"/>
            <p:cNvSpPr>
              <a:spLocks noChangeShapeType="1"/>
            </p:cNvSpPr>
            <p:nvPr/>
          </p:nvSpPr>
          <p:spPr bwMode="auto">
            <a:xfrm>
              <a:off x="4650" y="3601"/>
              <a:ext cx="1" cy="2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18" name="Rectangle 39"/>
            <p:cNvSpPr>
              <a:spLocks noChangeArrowheads="1"/>
            </p:cNvSpPr>
            <p:nvPr/>
          </p:nvSpPr>
          <p:spPr bwMode="auto">
            <a:xfrm>
              <a:off x="4714" y="2231"/>
              <a:ext cx="20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CA" sz="1200">
                  <a:solidFill>
                    <a:srgbClr val="000000"/>
                  </a:solidFill>
                  <a:latin typeface="Arial" charset="0"/>
                </a:rPr>
                <a:t>Core</a:t>
              </a:r>
              <a:endParaRPr lang="en-CA" sz="1400" b="1">
                <a:latin typeface="Arial" charset="0"/>
              </a:endParaRPr>
            </a:p>
          </p:txBody>
        </p:sp>
        <p:sp>
          <p:nvSpPr>
            <p:cNvPr id="122919" name="Rectangle 40"/>
            <p:cNvSpPr>
              <a:spLocks noChangeArrowheads="1"/>
            </p:cNvSpPr>
            <p:nvPr/>
          </p:nvSpPr>
          <p:spPr bwMode="auto">
            <a:xfrm>
              <a:off x="4921" y="2231"/>
              <a:ext cx="2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CA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CA" sz="1400" b="1">
                <a:latin typeface="Arial" charset="0"/>
              </a:endParaRPr>
            </a:p>
          </p:txBody>
        </p:sp>
        <p:sp>
          <p:nvSpPr>
            <p:cNvPr id="122920" name="Rectangle 41"/>
            <p:cNvSpPr>
              <a:spLocks noChangeArrowheads="1"/>
            </p:cNvSpPr>
            <p:nvPr/>
          </p:nvSpPr>
          <p:spPr bwMode="auto">
            <a:xfrm>
              <a:off x="4714" y="2343"/>
              <a:ext cx="25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CA" sz="1200">
                  <a:solidFill>
                    <a:srgbClr val="000000"/>
                  </a:solidFill>
                  <a:latin typeface="Arial" charset="0"/>
                </a:rPr>
                <a:t>Dump</a:t>
              </a:r>
              <a:endParaRPr lang="en-CA" sz="1400" b="1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79550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AutoShape 5"/>
          <p:cNvSpPr>
            <a:spLocks noChangeArrowheads="1"/>
          </p:cNvSpPr>
          <p:nvPr/>
        </p:nvSpPr>
        <p:spPr bwMode="auto">
          <a:xfrm>
            <a:off x="6934200" y="1524000"/>
            <a:ext cx="1600200" cy="1792288"/>
          </a:xfrm>
          <a:prstGeom prst="cloudCallout">
            <a:avLst>
              <a:gd name="adj1" fmla="val -70634"/>
              <a:gd name="adj2" fmla="val 66296"/>
            </a:avLst>
          </a:prstGeom>
          <a:solidFill>
            <a:srgbClr val="FFFFFF"/>
          </a:solidFill>
          <a:ln w="12699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/>
              <a:t>How do I get out of this?</a:t>
            </a:r>
            <a:endParaRPr lang="en-US" sz="1400"/>
          </a:p>
        </p:txBody>
      </p:sp>
      <p:sp>
        <p:nvSpPr>
          <p:cNvPr id="1249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Provide clearly marked exits</a:t>
            </a:r>
          </a:p>
        </p:txBody>
      </p:sp>
      <p:pic>
        <p:nvPicPr>
          <p:cNvPr id="1249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4840288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748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Wizard vs. Center Stage: Who’s in Control?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164"/>
          <a:stretch/>
        </p:blipFill>
        <p:spPr>
          <a:xfrm>
            <a:off x="0" y="1243932"/>
            <a:ext cx="9144000" cy="5604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98" y="1556427"/>
            <a:ext cx="3982921" cy="30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786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6305" y="5473725"/>
            <a:ext cx="6995728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0301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Google. </a:t>
            </a:r>
            <a:endParaRPr lang="en-US" sz="1400" dirty="0">
              <a:solidFill>
                <a:srgbClr val="231F20"/>
              </a:solidFill>
              <a:latin typeface="Verdana"/>
              <a:cs typeface="Verdana"/>
            </a:endParaRPr>
          </a:p>
          <a:p>
            <a:pPr marL="4540301"/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4" y="1103679"/>
            <a:ext cx="4568908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31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70" y="1712149"/>
            <a:ext cx="4900445" cy="41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1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244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69081" y="5726659"/>
            <a:ext cx="284117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Facebook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67752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7. Support Undo</a:t>
            </a:r>
          </a:p>
        </p:txBody>
      </p:sp>
    </p:spTree>
    <p:extLst>
      <p:ext uri="{BB962C8B-B14F-4D97-AF65-F5344CB8AC3E}">
        <p14:creationId xmlns:p14="http://schemas.microsoft.com/office/powerpoint/2010/main" val="1790487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04885" y="2781681"/>
            <a:ext cx="345928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Apple Inc. All rights reserved.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0107" y="3971097"/>
            <a:ext cx="332650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Google. All rights reserved.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6362" y="6151939"/>
            <a:ext cx="42638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Wikipedia Foundation, Inc. 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490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676" y="3460995"/>
            <a:ext cx="1473200" cy="1244600"/>
          </a:xfrm>
          <a:prstGeom prst="rect">
            <a:avLst/>
          </a:prstGeom>
        </p:spPr>
      </p:pic>
      <p:grpSp>
        <p:nvGrpSpPr>
          <p:cNvPr id="114695" name="Group 25"/>
          <p:cNvGrpSpPr>
            <a:grpSpLocks/>
          </p:cNvGrpSpPr>
          <p:nvPr/>
        </p:nvGrpSpPr>
        <p:grpSpPr bwMode="auto">
          <a:xfrm>
            <a:off x="5274074" y="3612958"/>
            <a:ext cx="869014" cy="548002"/>
            <a:chOff x="4388" y="413"/>
            <a:chExt cx="771" cy="566"/>
          </a:xfrm>
        </p:grpSpPr>
        <p:sp>
          <p:nvSpPr>
            <p:cNvPr id="114700" name="Rectangle 27"/>
            <p:cNvSpPr>
              <a:spLocks noChangeArrowheads="1"/>
            </p:cNvSpPr>
            <p:nvPr/>
          </p:nvSpPr>
          <p:spPr bwMode="auto">
            <a:xfrm>
              <a:off x="4388" y="413"/>
              <a:ext cx="77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&gt; Doit</a:t>
              </a:r>
            </a:p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This will take</a:t>
              </a:r>
              <a:br>
                <a:rPr lang="en-US" sz="1200">
                  <a:solidFill>
                    <a:srgbClr val="000000"/>
                  </a:solidFill>
                  <a:latin typeface="Arial" charset="0"/>
                </a:rPr>
              </a:br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5 minutes...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114701" name="Rectangle 28"/>
            <p:cNvSpPr>
              <a:spLocks noChangeArrowheads="1"/>
            </p:cNvSpPr>
            <p:nvPr/>
          </p:nvSpPr>
          <p:spPr bwMode="auto">
            <a:xfrm>
              <a:off x="4643" y="413"/>
              <a:ext cx="3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114702" name="Rectangle 29"/>
            <p:cNvSpPr>
              <a:spLocks noChangeArrowheads="1"/>
            </p:cNvSpPr>
            <p:nvPr/>
          </p:nvSpPr>
          <p:spPr bwMode="auto">
            <a:xfrm>
              <a:off x="4388" y="525"/>
              <a:ext cx="3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114703" name="Rectangle 30"/>
            <p:cNvSpPr>
              <a:spLocks noChangeArrowheads="1"/>
            </p:cNvSpPr>
            <p:nvPr/>
          </p:nvSpPr>
          <p:spPr bwMode="auto">
            <a:xfrm>
              <a:off x="4388" y="636"/>
              <a:ext cx="3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114704" name="Rectangle 31"/>
            <p:cNvSpPr>
              <a:spLocks noChangeArrowheads="1"/>
            </p:cNvSpPr>
            <p:nvPr/>
          </p:nvSpPr>
          <p:spPr bwMode="auto">
            <a:xfrm>
              <a:off x="4388" y="748"/>
              <a:ext cx="3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</p:grpSp>
      <p:graphicFrame>
        <p:nvGraphicFramePr>
          <p:cNvPr id="114693" name="Object 17"/>
          <p:cNvGraphicFramePr>
            <a:graphicFrameLocks noChangeAspect="1"/>
          </p:cNvGraphicFramePr>
          <p:nvPr/>
        </p:nvGraphicFramePr>
        <p:xfrm>
          <a:off x="1781175" y="4110038"/>
          <a:ext cx="1063625" cy="228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" name="Clip" r:id="rId5" imgW="1063083" imgH="2286000" progId="MS_ClipArt_Gallery.2">
                  <p:embed/>
                </p:oleObj>
              </mc:Choice>
              <mc:Fallback>
                <p:oleObj name="Clip" r:id="rId5" imgW="1063083" imgH="22860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4110038"/>
                        <a:ext cx="1063625" cy="228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4" name="AutoShape 18"/>
          <p:cNvSpPr>
            <a:spLocks noChangeArrowheads="1"/>
          </p:cNvSpPr>
          <p:nvPr/>
        </p:nvSpPr>
        <p:spPr bwMode="auto">
          <a:xfrm>
            <a:off x="1028700" y="3379788"/>
            <a:ext cx="1438275" cy="760412"/>
          </a:xfrm>
          <a:prstGeom prst="cloudCallout">
            <a:avLst>
              <a:gd name="adj1" fmla="val 22847"/>
              <a:gd name="adj2" fmla="val 70667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What</a:t>
            </a:r>
            <a:r>
              <a:rPr lang="ja-JP" altLang="en-US" sz="1400">
                <a:latin typeface="Arial" charset="0"/>
              </a:rPr>
              <a:t>’</a:t>
            </a:r>
            <a:r>
              <a:rPr lang="en-US" altLang="ja-JP" sz="1400">
                <a:latin typeface="Arial" charset="0"/>
              </a:rPr>
              <a:t>s it doing?</a:t>
            </a:r>
            <a:endParaRPr lang="en-US" sz="140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636" y="3428709"/>
            <a:ext cx="1473200" cy="1244600"/>
          </a:xfrm>
          <a:prstGeom prst="rect">
            <a:avLst/>
          </a:prstGeom>
        </p:spPr>
      </p:pic>
      <p:grpSp>
        <p:nvGrpSpPr>
          <p:cNvPr id="114691" name="Group 16"/>
          <p:cNvGrpSpPr>
            <a:grpSpLocks/>
          </p:cNvGrpSpPr>
          <p:nvPr/>
        </p:nvGrpSpPr>
        <p:grpSpPr bwMode="auto">
          <a:xfrm>
            <a:off x="2969026" y="3684396"/>
            <a:ext cx="401257" cy="506369"/>
            <a:chOff x="4388" y="413"/>
            <a:chExt cx="356" cy="523"/>
          </a:xfrm>
        </p:grpSpPr>
        <p:sp>
          <p:nvSpPr>
            <p:cNvPr id="114706" name="Rectangle 6"/>
            <p:cNvSpPr>
              <a:spLocks noChangeArrowheads="1"/>
            </p:cNvSpPr>
            <p:nvPr/>
          </p:nvSpPr>
          <p:spPr bwMode="auto">
            <a:xfrm>
              <a:off x="4388" y="413"/>
              <a:ext cx="356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&gt; Doit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114707" name="Rectangle 7"/>
            <p:cNvSpPr>
              <a:spLocks noChangeArrowheads="1"/>
            </p:cNvSpPr>
            <p:nvPr/>
          </p:nvSpPr>
          <p:spPr bwMode="auto">
            <a:xfrm>
              <a:off x="4643" y="413"/>
              <a:ext cx="3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114708" name="Rectangle 8"/>
            <p:cNvSpPr>
              <a:spLocks noChangeArrowheads="1"/>
            </p:cNvSpPr>
            <p:nvPr/>
          </p:nvSpPr>
          <p:spPr bwMode="auto">
            <a:xfrm>
              <a:off x="4388" y="525"/>
              <a:ext cx="3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114709" name="Rectangle 9"/>
            <p:cNvSpPr>
              <a:spLocks noChangeArrowheads="1"/>
            </p:cNvSpPr>
            <p:nvPr/>
          </p:nvSpPr>
          <p:spPr bwMode="auto">
            <a:xfrm>
              <a:off x="4388" y="636"/>
              <a:ext cx="3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114710" name="Rectangle 10"/>
            <p:cNvSpPr>
              <a:spLocks noChangeArrowheads="1"/>
            </p:cNvSpPr>
            <p:nvPr/>
          </p:nvSpPr>
          <p:spPr bwMode="auto">
            <a:xfrm>
              <a:off x="4388" y="748"/>
              <a:ext cx="3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</p:grpSp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Verdana" charset="0"/>
              </a:rPr>
              <a:t>Provide feedback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612899"/>
          </a:xfrm>
          <a:noFill/>
        </p:spPr>
        <p:txBody>
          <a:bodyPr lIns="92075" tIns="46038" rIns="92075" bIns="46038">
            <a:normAutofit fontScale="92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Continuously inform the user about </a:t>
            </a:r>
          </a:p>
          <a:p>
            <a:pPr lvl="1" eaLnBrk="1" hangingPunct="1"/>
            <a:r>
              <a:rPr lang="en-US">
                <a:latin typeface="Verdana" charset="0"/>
              </a:rPr>
              <a:t>what it is doing</a:t>
            </a:r>
          </a:p>
          <a:p>
            <a:pPr lvl="1" eaLnBrk="1" hangingPunct="1"/>
            <a:r>
              <a:rPr lang="en-US">
                <a:latin typeface="Verdana" charset="0"/>
              </a:rPr>
              <a:t>how it is interpreting the user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s input</a:t>
            </a:r>
          </a:p>
          <a:p>
            <a:pPr lvl="1" eaLnBrk="1" hangingPunct="1"/>
            <a:r>
              <a:rPr lang="en-US">
                <a:latin typeface="Verdana" charset="0"/>
              </a:rPr>
              <a:t>user should always be aware of what is going on</a:t>
            </a:r>
          </a:p>
        </p:txBody>
      </p:sp>
      <p:sp>
        <p:nvSpPr>
          <p:cNvPr id="114692" name="Rectangle 13"/>
          <p:cNvSpPr>
            <a:spLocks noChangeArrowheads="1"/>
          </p:cNvSpPr>
          <p:nvPr/>
        </p:nvSpPr>
        <p:spPr bwMode="auto">
          <a:xfrm>
            <a:off x="6054725" y="227013"/>
            <a:ext cx="101600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200">
                <a:solidFill>
                  <a:srgbClr val="000000"/>
                </a:solidFill>
                <a:latin typeface="Arial" charset="0"/>
              </a:rPr>
              <a:t> </a:t>
            </a:r>
            <a:endParaRPr lang="en-US" sz="1400">
              <a:latin typeface="Arial" charset="0"/>
            </a:endParaRPr>
          </a:p>
        </p:txBody>
      </p:sp>
      <p:graphicFrame>
        <p:nvGraphicFramePr>
          <p:cNvPr id="114696" name="Object 32"/>
          <p:cNvGraphicFramePr>
            <a:graphicFrameLocks noChangeAspect="1"/>
          </p:cNvGraphicFramePr>
          <p:nvPr/>
        </p:nvGraphicFramePr>
        <p:xfrm>
          <a:off x="6677025" y="4267200"/>
          <a:ext cx="183991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" name="Clip" r:id="rId7" imgW="1840136" imgH="2286000" progId="MS_ClipArt_Gallery.2">
                  <p:embed/>
                </p:oleObj>
              </mc:Choice>
              <mc:Fallback>
                <p:oleObj name="Clip" r:id="rId7" imgW="1840136" imgH="22860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5" y="4267200"/>
                        <a:ext cx="1839913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7" name="AutoShape 33"/>
          <p:cNvSpPr>
            <a:spLocks noChangeArrowheads="1"/>
          </p:cNvSpPr>
          <p:nvPr/>
        </p:nvSpPr>
        <p:spPr bwMode="auto">
          <a:xfrm>
            <a:off x="6829425" y="3352800"/>
            <a:ext cx="1438275" cy="760413"/>
          </a:xfrm>
          <a:prstGeom prst="cloudCallout">
            <a:avLst>
              <a:gd name="adj1" fmla="val 22847"/>
              <a:gd name="adj2" fmla="val 70667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Time for coffee.</a:t>
            </a:r>
          </a:p>
        </p:txBody>
      </p:sp>
      <p:sp>
        <p:nvSpPr>
          <p:cNvPr id="114698" name="Line 34"/>
          <p:cNvSpPr>
            <a:spLocks noChangeShapeType="1"/>
          </p:cNvSpPr>
          <p:nvPr/>
        </p:nvSpPr>
        <p:spPr bwMode="auto">
          <a:xfrm>
            <a:off x="4500563" y="3213100"/>
            <a:ext cx="0" cy="30480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917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928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7694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9782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3305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46081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85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623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8. Provide Shortcuts</a:t>
            </a:r>
          </a:p>
        </p:txBody>
      </p:sp>
    </p:spTree>
    <p:extLst>
      <p:ext uri="{BB962C8B-B14F-4D97-AF65-F5344CB8AC3E}">
        <p14:creationId xmlns:p14="http://schemas.microsoft.com/office/powerpoint/2010/main" val="35350235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18" y="1673506"/>
            <a:ext cx="5894832" cy="4504944"/>
          </a:xfrm>
          <a:prstGeom prst="rect">
            <a:avLst/>
          </a:prstGeom>
        </p:spPr>
      </p:pic>
      <p:sp>
        <p:nvSpPr>
          <p:cNvPr id="125954" name="AutoShape 4"/>
          <p:cNvSpPr>
            <a:spLocks/>
          </p:cNvSpPr>
          <p:nvPr/>
        </p:nvSpPr>
        <p:spPr bwMode="auto">
          <a:xfrm>
            <a:off x="307975" y="1825625"/>
            <a:ext cx="2032000" cy="523875"/>
          </a:xfrm>
          <a:prstGeom prst="borderCallout2">
            <a:avLst>
              <a:gd name="adj1" fmla="val 15384"/>
              <a:gd name="adj2" fmla="val 100000"/>
              <a:gd name="adj3" fmla="val 15384"/>
              <a:gd name="adj4" fmla="val 124009"/>
              <a:gd name="adj5" fmla="val 30181"/>
              <a:gd name="adj6" fmla="val 134241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Keyboard accelerators for menus</a:t>
            </a:r>
          </a:p>
        </p:txBody>
      </p:sp>
      <p:sp>
        <p:nvSpPr>
          <p:cNvPr id="125955" name="AutoShape 5"/>
          <p:cNvSpPr>
            <a:spLocks/>
          </p:cNvSpPr>
          <p:nvPr/>
        </p:nvSpPr>
        <p:spPr bwMode="auto">
          <a:xfrm>
            <a:off x="323850" y="2709863"/>
            <a:ext cx="2087563" cy="954087"/>
          </a:xfrm>
          <a:prstGeom prst="borderCallout2">
            <a:avLst>
              <a:gd name="adj1" fmla="val 16713"/>
              <a:gd name="adj2" fmla="val 100796"/>
              <a:gd name="adj3" fmla="val 15384"/>
              <a:gd name="adj4" fmla="val 118056"/>
              <a:gd name="adj5" fmla="val -50519"/>
              <a:gd name="adj6" fmla="val 171528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Customizable toolbars and</a:t>
            </a:r>
            <a:br>
              <a:rPr lang="en-US" sz="1400">
                <a:latin typeface="Arial" charset="0"/>
              </a:rPr>
            </a:br>
            <a:r>
              <a:rPr lang="en-US" sz="1400">
                <a:latin typeface="Arial" charset="0"/>
              </a:rPr>
              <a:t>palettes for frequent actions</a:t>
            </a:r>
          </a:p>
        </p:txBody>
      </p:sp>
      <p:sp>
        <p:nvSpPr>
          <p:cNvPr id="125956" name="AutoShape 6"/>
          <p:cNvSpPr>
            <a:spLocks/>
          </p:cNvSpPr>
          <p:nvPr/>
        </p:nvSpPr>
        <p:spPr bwMode="auto">
          <a:xfrm>
            <a:off x="304800" y="3848100"/>
            <a:ext cx="2106613" cy="523875"/>
          </a:xfrm>
          <a:prstGeom prst="borderCallout2">
            <a:avLst>
              <a:gd name="adj1" fmla="val 18801"/>
              <a:gd name="adj2" fmla="val 101588"/>
              <a:gd name="adj3" fmla="val 15384"/>
              <a:gd name="adj4" fmla="val 121625"/>
              <a:gd name="adj5" fmla="val -277801"/>
              <a:gd name="adj6" fmla="val 172088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Split menu, with recently used fonts on top</a:t>
            </a:r>
          </a:p>
        </p:txBody>
      </p:sp>
      <p:sp>
        <p:nvSpPr>
          <p:cNvPr id="125957" name="AutoShape 7"/>
          <p:cNvSpPr>
            <a:spLocks/>
          </p:cNvSpPr>
          <p:nvPr/>
        </p:nvSpPr>
        <p:spPr bwMode="auto">
          <a:xfrm>
            <a:off x="4430713" y="6361113"/>
            <a:ext cx="3741737" cy="307975"/>
          </a:xfrm>
          <a:prstGeom prst="borderCallout2">
            <a:avLst>
              <a:gd name="adj1" fmla="val 3032"/>
              <a:gd name="adj2" fmla="val 99162"/>
              <a:gd name="adj3" fmla="val -40204"/>
              <a:gd name="adj4" fmla="val 107912"/>
              <a:gd name="adj5" fmla="val -251292"/>
              <a:gd name="adj6" fmla="val 109093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Scrolling controls for page-sized increments</a:t>
            </a:r>
          </a:p>
        </p:txBody>
      </p:sp>
      <p:sp>
        <p:nvSpPr>
          <p:cNvPr id="125958" name="AutoShape 8"/>
          <p:cNvSpPr>
            <a:spLocks/>
          </p:cNvSpPr>
          <p:nvPr/>
        </p:nvSpPr>
        <p:spPr bwMode="auto">
          <a:xfrm>
            <a:off x="323850" y="5661025"/>
            <a:ext cx="1954213" cy="523875"/>
          </a:xfrm>
          <a:prstGeom prst="borderCallout2">
            <a:avLst>
              <a:gd name="adj1" fmla="val 15384"/>
              <a:gd name="adj2" fmla="val 99963"/>
              <a:gd name="adj3" fmla="val 15384"/>
              <a:gd name="adj4" fmla="val 129069"/>
              <a:gd name="adj5" fmla="val -420944"/>
              <a:gd name="adj6" fmla="val 198120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Double-click raises object-specific menu</a:t>
            </a:r>
          </a:p>
        </p:txBody>
      </p:sp>
      <p:sp>
        <p:nvSpPr>
          <p:cNvPr id="125959" name="AutoShape 9"/>
          <p:cNvSpPr>
            <a:spLocks/>
          </p:cNvSpPr>
          <p:nvPr/>
        </p:nvSpPr>
        <p:spPr bwMode="auto">
          <a:xfrm>
            <a:off x="323850" y="4797425"/>
            <a:ext cx="1958975" cy="523875"/>
          </a:xfrm>
          <a:prstGeom prst="borderCallout2">
            <a:avLst>
              <a:gd name="adj1" fmla="val 18801"/>
              <a:gd name="adj2" fmla="val 101588"/>
              <a:gd name="adj3" fmla="val 15384"/>
              <a:gd name="adj4" fmla="val 109819"/>
              <a:gd name="adj5" fmla="val 100005"/>
              <a:gd name="adj6" fmla="val 126884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Double-click raises toolbar dialog box</a:t>
            </a:r>
          </a:p>
        </p:txBody>
      </p:sp>
      <p:sp>
        <p:nvSpPr>
          <p:cNvPr id="125960" name="Line 10"/>
          <p:cNvSpPr>
            <a:spLocks noChangeShapeType="1"/>
          </p:cNvSpPr>
          <p:nvPr/>
        </p:nvSpPr>
        <p:spPr bwMode="auto">
          <a:xfrm>
            <a:off x="2209800" y="2443163"/>
            <a:ext cx="76200" cy="228600"/>
          </a:xfrm>
          <a:prstGeom prst="line">
            <a:avLst/>
          </a:prstGeom>
          <a:noFill/>
          <a:ln w="12699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/>
          </a:p>
        </p:txBody>
      </p:sp>
      <p:sp>
        <p:nvSpPr>
          <p:cNvPr id="125961" name="Text Box 11"/>
          <p:cNvSpPr txBox="1">
            <a:spLocks noChangeArrowheads="1"/>
          </p:cNvSpPr>
          <p:nvPr/>
        </p:nvSpPr>
        <p:spPr bwMode="auto">
          <a:xfrm>
            <a:off x="0" y="6613525"/>
            <a:ext cx="1365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Powerpoint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12596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Provide shortcuts</a:t>
            </a:r>
          </a:p>
        </p:txBody>
      </p:sp>
    </p:spTree>
    <p:extLst>
      <p:ext uri="{BB962C8B-B14F-4D97-AF65-F5344CB8AC3E}">
        <p14:creationId xmlns:p14="http://schemas.microsoft.com/office/powerpoint/2010/main" val="38516768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63" y="1943925"/>
            <a:ext cx="5816600" cy="4470400"/>
          </a:xfrm>
          <a:prstGeom prst="rect">
            <a:avLst/>
          </a:prstGeom>
        </p:spPr>
      </p:pic>
      <p:sp>
        <p:nvSpPr>
          <p:cNvPr id="126978" name="AutoShape 3"/>
          <p:cNvSpPr>
            <a:spLocks/>
          </p:cNvSpPr>
          <p:nvPr/>
        </p:nvSpPr>
        <p:spPr bwMode="auto">
          <a:xfrm>
            <a:off x="436563" y="2533650"/>
            <a:ext cx="1600200" cy="1168400"/>
          </a:xfrm>
          <a:prstGeom prst="borderCallout2">
            <a:avLst>
              <a:gd name="adj1" fmla="val 9782"/>
              <a:gd name="adj2" fmla="val 104764"/>
              <a:gd name="adj3" fmla="val 9782"/>
              <a:gd name="adj4" fmla="val 114681"/>
              <a:gd name="adj5" fmla="val 57745"/>
              <a:gd name="adj6" fmla="val 147718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Alternate representation for quickly doing different set of tasks</a:t>
            </a:r>
          </a:p>
        </p:txBody>
      </p:sp>
      <p:sp>
        <p:nvSpPr>
          <p:cNvPr id="126979" name="AutoShape 4"/>
          <p:cNvSpPr>
            <a:spLocks/>
          </p:cNvSpPr>
          <p:nvPr/>
        </p:nvSpPr>
        <p:spPr bwMode="auto">
          <a:xfrm>
            <a:off x="436563" y="4286250"/>
            <a:ext cx="1828800" cy="742950"/>
          </a:xfrm>
          <a:prstGeom prst="borderCallout2">
            <a:avLst>
              <a:gd name="adj1" fmla="val 15384"/>
              <a:gd name="adj2" fmla="val 104167"/>
              <a:gd name="adj3" fmla="val 15384"/>
              <a:gd name="adj4" fmla="val 116579"/>
              <a:gd name="adj5" fmla="val -170301"/>
              <a:gd name="adj6" fmla="val 157898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Toolset brought in appropriate to this  representation</a:t>
            </a:r>
          </a:p>
        </p:txBody>
      </p:sp>
      <p:sp>
        <p:nvSpPr>
          <p:cNvPr id="126980" name="Text Box 5"/>
          <p:cNvSpPr txBox="1">
            <a:spLocks noChangeArrowheads="1"/>
          </p:cNvSpPr>
          <p:nvPr/>
        </p:nvSpPr>
        <p:spPr bwMode="auto">
          <a:xfrm>
            <a:off x="0" y="6613525"/>
            <a:ext cx="1365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Powerpoint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1269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Provide shortcuts</a:t>
            </a:r>
          </a:p>
        </p:txBody>
      </p:sp>
    </p:spTree>
    <p:extLst>
      <p:ext uri="{BB962C8B-B14F-4D97-AF65-F5344CB8AC3E}">
        <p14:creationId xmlns:p14="http://schemas.microsoft.com/office/powerpoint/2010/main" val="172195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5011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32300" y="5763656"/>
            <a:ext cx="4597400" cy="843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7925" marR="11744">
              <a:lnSpc>
                <a:spcPct val="112799"/>
              </a:lnSpc>
            </a:pPr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The GIMP Team</a:t>
            </a:r>
            <a:endParaRPr lang="en-US" sz="1400" dirty="0">
              <a:solidFill>
                <a:srgbClr val="231F20"/>
              </a:solidFill>
              <a:latin typeface="Verdana"/>
              <a:cs typeface="Verdana"/>
            </a:endParaRPr>
          </a:p>
          <a:p>
            <a:pPr marL="2737925" marR="11744">
              <a:lnSpc>
                <a:spcPct val="112799"/>
              </a:lnSpc>
            </a:pPr>
            <a:endParaRPr sz="1400">
              <a:latin typeface="Verdana"/>
              <a:cs typeface="Verdana"/>
            </a:endParaRPr>
          </a:p>
          <a:p>
            <a:pPr marL="29361">
              <a:spcBef>
                <a:spcPts val="1110"/>
              </a:spcBef>
            </a:pPr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Microsoft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37480" y="2586756"/>
            <a:ext cx="2292220" cy="3794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05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Guidelines:</a:t>
            </a:r>
          </a:p>
          <a:p>
            <a:pPr marL="0" indent="0" algn="ctr">
              <a:buNone/>
            </a:pPr>
            <a:endParaRPr lang="en-US" sz="3600" b="1">
              <a:solidFill>
                <a:srgbClr val="31AE8D"/>
              </a:solidFill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31AE8D"/>
                </a:solidFill>
                <a:latin typeface="Verdana"/>
                <a:cs typeface="Verdana"/>
              </a:rPr>
              <a:t>9. Deal with Errors in a Positive Way</a:t>
            </a:r>
          </a:p>
        </p:txBody>
      </p:sp>
    </p:spTree>
    <p:extLst>
      <p:ext uri="{BB962C8B-B14F-4D97-AF65-F5344CB8AC3E}">
        <p14:creationId xmlns:p14="http://schemas.microsoft.com/office/powerpoint/2010/main" val="16645689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Picture 2"/>
          <p:cNvPicPr>
            <a:picLocks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557338"/>
            <a:ext cx="523875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6" name="Rectangle 3"/>
          <p:cNvSpPr>
            <a:spLocks noChangeArrowheads="1"/>
          </p:cNvSpPr>
          <p:nvPr/>
        </p:nvSpPr>
        <p:spPr bwMode="auto">
          <a:xfrm>
            <a:off x="1366838" y="6080125"/>
            <a:ext cx="2720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i="1">
                <a:latin typeface="Arial" charset="0"/>
              </a:rPr>
              <a:t>What is </a:t>
            </a:r>
            <a:r>
              <a:rPr lang="ja-JP" altLang="en-US" sz="2000" i="1">
                <a:latin typeface="Arial" charset="0"/>
              </a:rPr>
              <a:t>“</a:t>
            </a:r>
            <a:r>
              <a:rPr lang="en-US" altLang="ja-JP" sz="2000" i="1">
                <a:latin typeface="Arial" charset="0"/>
              </a:rPr>
              <a:t>error 15762</a:t>
            </a:r>
            <a:r>
              <a:rPr lang="ja-JP" altLang="en-US" sz="2000" i="1">
                <a:latin typeface="Arial" charset="0"/>
              </a:rPr>
              <a:t>”</a:t>
            </a:r>
            <a:r>
              <a:rPr lang="en-US" altLang="ja-JP" sz="2000" i="1">
                <a:latin typeface="Arial" charset="0"/>
              </a:rPr>
              <a:t>?</a:t>
            </a:r>
            <a:endParaRPr lang="en-US" sz="2000" i="1">
              <a:latin typeface="Arial" charset="0"/>
            </a:endParaRPr>
          </a:p>
        </p:txBody>
      </p:sp>
      <p:sp>
        <p:nvSpPr>
          <p:cNvPr id="15360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>
                <a:latin typeface="Verdana" charset="0"/>
              </a:rPr>
              <a:t>Deal with errors in a positive way</a:t>
            </a:r>
          </a:p>
        </p:txBody>
      </p:sp>
    </p:spTree>
    <p:extLst>
      <p:ext uri="{BB962C8B-B14F-4D97-AF65-F5344CB8AC3E}">
        <p14:creationId xmlns:p14="http://schemas.microsoft.com/office/powerpoint/2010/main" val="9384020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5696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7221" cy="68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7221" y="0"/>
            <a:ext cx="0" cy="6847389"/>
          </a:xfrm>
          <a:custGeom>
            <a:avLst/>
            <a:gdLst/>
            <a:ahLst/>
            <a:cxnLst/>
            <a:rect l="l" t="t" r="r" b="b"/>
            <a:pathLst>
              <a:path h="3277870">
                <a:moveTo>
                  <a:pt x="0" y="0"/>
                </a:moveTo>
                <a:lnTo>
                  <a:pt x="0" y="3277351"/>
                </a:lnTo>
              </a:path>
            </a:pathLst>
          </a:custGeom>
          <a:ln w="9525">
            <a:solidFill>
              <a:srgbClr val="03040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15898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2927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Modes : states in which same actions have different meanings</a:t>
            </a:r>
          </a:p>
          <a:p>
            <a:endParaRPr lang="en-US"/>
          </a:p>
          <a:p>
            <a:r>
              <a:rPr lang="en-US"/>
              <a:t>vi insert mode vs. command mode</a:t>
            </a:r>
          </a:p>
          <a:p>
            <a:r>
              <a:rPr lang="en-US"/>
              <a:t>Caps lock</a:t>
            </a:r>
          </a:p>
          <a:p>
            <a:r>
              <a:rPr lang="en-US"/>
              <a:t>Drawing tool palette</a:t>
            </a:r>
          </a:p>
        </p:txBody>
      </p:sp>
    </p:spTree>
    <p:extLst>
      <p:ext uri="{BB962C8B-B14F-4D97-AF65-F5344CB8AC3E}">
        <p14:creationId xmlns:p14="http://schemas.microsoft.com/office/powerpoint/2010/main" val="22991100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3135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91355" y="6432081"/>
            <a:ext cx="281135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Microsoft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899957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0450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73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Provide feedback</a:t>
            </a:r>
          </a:p>
        </p:txBody>
      </p:sp>
      <p:graphicFrame>
        <p:nvGraphicFramePr>
          <p:cNvPr id="116738" name="Object 3"/>
          <p:cNvGraphicFramePr>
            <a:graphicFrameLocks/>
          </p:cNvGraphicFramePr>
          <p:nvPr/>
        </p:nvGraphicFramePr>
        <p:xfrm>
          <a:off x="3124200" y="2133600"/>
          <a:ext cx="23431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12" name="Document" r:id="rId3" imgW="1098804" imgH="574548" progId="Word.Document.8">
                  <p:embed/>
                </p:oleObj>
              </mc:Choice>
              <mc:Fallback>
                <p:oleObj name="Document" r:id="rId3" imgW="1098804" imgH="574548" progId="Word.Documen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33600"/>
                        <a:ext cx="234315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AutoShape 4"/>
          <p:cNvSpPr>
            <a:spLocks/>
          </p:cNvSpPr>
          <p:nvPr/>
        </p:nvSpPr>
        <p:spPr bwMode="auto">
          <a:xfrm>
            <a:off x="990600" y="3927475"/>
            <a:ext cx="1600200" cy="654050"/>
          </a:xfrm>
          <a:prstGeom prst="borderCallout2">
            <a:avLst>
              <a:gd name="adj1" fmla="val 17477"/>
              <a:gd name="adj2" fmla="val 104764"/>
              <a:gd name="adj3" fmla="val 17477"/>
              <a:gd name="adj4" fmla="val 116269"/>
              <a:gd name="adj5" fmla="val -131796"/>
              <a:gd name="adj6" fmla="val 154861"/>
            </a:avLst>
          </a:prstGeom>
          <a:noFill/>
          <a:ln w="12699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>
                <a:latin typeface="Arial" charset="0"/>
              </a:rPr>
              <a:t>What did I select?</a:t>
            </a:r>
          </a:p>
        </p:txBody>
      </p:sp>
      <p:sp>
        <p:nvSpPr>
          <p:cNvPr id="116740" name="AutoShape 5"/>
          <p:cNvSpPr>
            <a:spLocks/>
          </p:cNvSpPr>
          <p:nvPr/>
        </p:nvSpPr>
        <p:spPr bwMode="auto">
          <a:xfrm>
            <a:off x="6172200" y="1843088"/>
            <a:ext cx="1600200" cy="654050"/>
          </a:xfrm>
          <a:prstGeom prst="borderCallout2">
            <a:avLst>
              <a:gd name="adj1" fmla="val 21556"/>
              <a:gd name="adj2" fmla="val -4764"/>
              <a:gd name="adj3" fmla="val 21556"/>
              <a:gd name="adj4" fmla="val -20338"/>
              <a:gd name="adj5" fmla="val 140718"/>
              <a:gd name="adj6" fmla="val -72519"/>
            </a:avLst>
          </a:prstGeom>
          <a:noFill/>
          <a:ln w="12699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>
                <a:latin typeface="Arial" charset="0"/>
              </a:rPr>
              <a:t>What mode am I in now?</a:t>
            </a:r>
          </a:p>
        </p:txBody>
      </p:sp>
      <p:sp>
        <p:nvSpPr>
          <p:cNvPr id="116741" name="AutoShape 6"/>
          <p:cNvSpPr>
            <a:spLocks/>
          </p:cNvSpPr>
          <p:nvPr/>
        </p:nvSpPr>
        <p:spPr bwMode="auto">
          <a:xfrm>
            <a:off x="5715000" y="4219575"/>
            <a:ext cx="1600200" cy="1203325"/>
          </a:xfrm>
          <a:prstGeom prst="borderCallout2">
            <a:avLst>
              <a:gd name="adj1" fmla="val 11958"/>
              <a:gd name="adj2" fmla="val -4764"/>
              <a:gd name="adj3" fmla="val 11958"/>
              <a:gd name="adj4" fmla="val -16370"/>
              <a:gd name="adj5" fmla="val -120264"/>
              <a:gd name="adj6" fmla="val -54069"/>
            </a:avLst>
          </a:prstGeom>
          <a:noFill/>
          <a:ln w="12699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>
                <a:latin typeface="Arial" charset="0"/>
              </a:rPr>
              <a:t>How is the system interpreting my actions?</a:t>
            </a:r>
          </a:p>
        </p:txBody>
      </p:sp>
      <p:sp>
        <p:nvSpPr>
          <p:cNvPr id="116742" name="Text Box 7"/>
          <p:cNvSpPr txBox="1">
            <a:spLocks noChangeArrowheads="1"/>
          </p:cNvSpPr>
          <p:nvPr/>
        </p:nvSpPr>
        <p:spPr bwMode="auto">
          <a:xfrm>
            <a:off x="0" y="6613525"/>
            <a:ext cx="10207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Paint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8201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5466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00790" y="4611886"/>
            <a:ext cx="385416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Microsoft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4741332"/>
            <a:ext cx="9132619" cy="2102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50" y="4964909"/>
            <a:ext cx="5248662" cy="1557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362" y="4964275"/>
            <a:ext cx="3044638" cy="15579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06578" y="1681235"/>
            <a:ext cx="4077661" cy="189895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7351057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408976" y="4288208"/>
            <a:ext cx="6139187" cy="1845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366" y="4064765"/>
            <a:ext cx="7987247" cy="2392316"/>
          </a:xfrm>
          <a:prstGeom prst="rect">
            <a:avLst/>
          </a:prstGeom>
        </p:spPr>
      </p:pic>
      <p:pic>
        <p:nvPicPr>
          <p:cNvPr id="5" name="Picture 4" descr="alert.jp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76" y="4889241"/>
            <a:ext cx="527569" cy="53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86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09" name="Picture 2"/>
          <p:cNvPicPr>
            <a:picLocks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405950"/>
            <a:ext cx="485457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>
                <a:latin typeface="Arial" charset="0"/>
              </a:rPr>
              <a:t>Problematic message to a nuclear power plant operator</a:t>
            </a:r>
          </a:p>
        </p:txBody>
      </p:sp>
    </p:spTree>
    <p:extLst>
      <p:ext uri="{BB962C8B-B14F-4D97-AF65-F5344CB8AC3E}">
        <p14:creationId xmlns:p14="http://schemas.microsoft.com/office/powerpoint/2010/main" val="18568395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>
                <a:latin typeface="Verdana" charset="0"/>
              </a:rPr>
              <a:t>Deal with errors in a positive way</a:t>
            </a:r>
            <a:endParaRPr lang="en-CA">
              <a:latin typeface="Verdana" charset="0"/>
            </a:endParaRPr>
          </a:p>
        </p:txBody>
      </p:sp>
      <p:sp>
        <p:nvSpPr>
          <p:cNvPr id="146435" name="Rectangle 6"/>
          <p:cNvSpPr>
            <a:spLocks noChangeArrowheads="1"/>
          </p:cNvSpPr>
          <p:nvPr/>
        </p:nvSpPr>
        <p:spPr bwMode="auto">
          <a:xfrm>
            <a:off x="395288" y="3272351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200">
                <a:latin typeface="Verdana" charset="0"/>
              </a:rPr>
              <a:t>Adobe's </a:t>
            </a:r>
            <a:r>
              <a:rPr lang="en-US" sz="1200" i="1">
                <a:latin typeface="Verdana" charset="0"/>
              </a:rPr>
              <a:t>ImageReady</a:t>
            </a:r>
            <a:endParaRPr lang="en-US" sz="1200">
              <a:latin typeface="Verdana" charset="0"/>
            </a:endParaRPr>
          </a:p>
        </p:txBody>
      </p:sp>
      <p:pic>
        <p:nvPicPr>
          <p:cNvPr id="146438" name="Picture 16" descr="Thanks, but no thank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54" y="2653602"/>
            <a:ext cx="333692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9" name="Rectangle 17"/>
          <p:cNvSpPr>
            <a:spLocks noChangeArrowheads="1"/>
          </p:cNvSpPr>
          <p:nvPr/>
        </p:nvSpPr>
        <p:spPr bwMode="auto">
          <a:xfrm>
            <a:off x="4284904" y="389467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200" i="1">
                <a:latin typeface="Verdana" charset="0"/>
              </a:rPr>
              <a:t>Windows Notepad</a:t>
            </a:r>
            <a:endParaRPr lang="en-CA" sz="1200">
              <a:latin typeface="Verdana" charset="0"/>
            </a:endParaRPr>
          </a:p>
        </p:txBody>
      </p:sp>
      <p:pic>
        <p:nvPicPr>
          <p:cNvPr id="146441" name="Picture 20" descr="Should I be concerned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704" y="4604603"/>
            <a:ext cx="362267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42" name="Rectangle 21"/>
          <p:cNvSpPr>
            <a:spLocks noChangeArrowheads="1"/>
          </p:cNvSpPr>
          <p:nvPr/>
        </p:nvSpPr>
        <p:spPr bwMode="auto">
          <a:xfrm>
            <a:off x="4799742" y="6057047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200">
                <a:latin typeface="Verdana" charset="0"/>
              </a:rPr>
              <a:t>Microsoft's </a:t>
            </a:r>
            <a:r>
              <a:rPr lang="en-US" sz="1200" i="1">
                <a:latin typeface="Verdana" charset="0"/>
              </a:rPr>
              <a:t>NT Operating System</a:t>
            </a:r>
            <a:r>
              <a:rPr lang="en-US" sz="1200">
                <a:latin typeface="Verdana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2" y="1891875"/>
            <a:ext cx="3586162" cy="14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25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83566" y="2189247"/>
            <a:ext cx="290506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Apple, Inc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5098" y="4119328"/>
            <a:ext cx="281135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Microsoft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8354" y="6613308"/>
            <a:ext cx="322027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Autodesk, Inc.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121989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68040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"/>
            <a:ext cx="9132619" cy="6844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77961" y="6452467"/>
            <a:ext cx="368883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350"/>
            <a:r>
              <a:rPr sz="1400" dirty="0">
                <a:solidFill>
                  <a:srgbClr val="231F20"/>
                </a:solidFill>
                <a:latin typeface="Verdana"/>
                <a:cs typeface="Verdana"/>
              </a:rPr>
              <a:t>© Adobe Systems Inc. 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814566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>
            <a:normAutofit/>
          </a:bodyPr>
          <a:lstStyle/>
          <a:p>
            <a:r>
              <a:rPr lang="en-US">
                <a:latin typeface="Verdana" charset="0"/>
              </a:rPr>
              <a:t>Provide meaningful error messages</a:t>
            </a:r>
          </a:p>
        </p:txBody>
      </p:sp>
      <p:sp>
        <p:nvSpPr>
          <p:cNvPr id="14745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>
            <a:normAutofit fontScale="77500" lnSpcReduction="20000"/>
          </a:bodyPr>
          <a:lstStyle/>
          <a:p>
            <a:r>
              <a:rPr lang="en-US">
                <a:latin typeface="Verdana" charset="0"/>
              </a:rPr>
              <a:t>error messages should be in the user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s task language</a:t>
            </a:r>
          </a:p>
          <a:p>
            <a:r>
              <a:rPr lang="en-US">
                <a:latin typeface="Verdana" charset="0"/>
              </a:rPr>
              <a:t>don</a:t>
            </a:r>
            <a:r>
              <a:rPr lang="ja-JP" altLang="en-US">
                <a:latin typeface="Verdana" charset="0"/>
              </a:rPr>
              <a:t>’</a:t>
            </a:r>
            <a:r>
              <a:rPr lang="en-US" altLang="ja-JP">
                <a:latin typeface="Verdana" charset="0"/>
              </a:rPr>
              <a:t>t make people feel stupid</a:t>
            </a:r>
            <a:br>
              <a:rPr lang="en-US" altLang="ja-JP">
                <a:latin typeface="Verdana" charset="0"/>
              </a:rPr>
            </a:br>
            <a:endParaRPr lang="en-US" altLang="ja-JP">
              <a:latin typeface="Verdana" charset="0"/>
            </a:endParaRPr>
          </a:p>
          <a:p>
            <a:pPr lvl="1">
              <a:buFontTx/>
              <a:buNone/>
            </a:pPr>
            <a:r>
              <a:rPr lang="en-US">
                <a:latin typeface="Verdana" charset="0"/>
              </a:rPr>
              <a:t>Try again, bonehead!</a:t>
            </a:r>
          </a:p>
          <a:p>
            <a:pPr lvl="1">
              <a:buFontTx/>
              <a:buNone/>
            </a:pPr>
            <a:endParaRPr lang="en-US">
              <a:latin typeface="Verdana" charset="0"/>
            </a:endParaRPr>
          </a:p>
          <a:p>
            <a:pPr lvl="1">
              <a:buFontTx/>
              <a:buNone/>
            </a:pPr>
            <a:r>
              <a:rPr lang="en-US">
                <a:latin typeface="Verdana" charset="0"/>
              </a:rPr>
              <a:t>Error 25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>
              <a:buFontTx/>
              <a:buNone/>
            </a:pPr>
            <a:r>
              <a:rPr lang="en-US">
                <a:latin typeface="Verdana" charset="0"/>
              </a:rPr>
              <a:t>Cannot open this document</a:t>
            </a: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lvl="1">
              <a:buFontTx/>
              <a:buNone/>
            </a:pPr>
            <a:r>
              <a:rPr lang="en-US">
                <a:latin typeface="Verdana" charset="0"/>
              </a:rPr>
              <a:t>Cannot open </a:t>
            </a:r>
            <a:r>
              <a:rPr lang="ja-JP" altLang="en-US">
                <a:latin typeface="Verdana" charset="0"/>
              </a:rPr>
              <a:t>“</a:t>
            </a:r>
            <a:r>
              <a:rPr lang="en-US" altLang="ja-JP">
                <a:latin typeface="Verdana" charset="0"/>
              </a:rPr>
              <a:t>chapter 5</a:t>
            </a:r>
            <a:r>
              <a:rPr lang="ja-JP" altLang="en-US">
                <a:latin typeface="Verdana" charset="0"/>
              </a:rPr>
              <a:t>”</a:t>
            </a:r>
            <a:r>
              <a:rPr lang="en-US" altLang="ja-JP">
                <a:latin typeface="Verdana" charset="0"/>
              </a:rPr>
              <a:t> because the application </a:t>
            </a:r>
            <a:r>
              <a:rPr lang="ja-JP" altLang="en-US">
                <a:latin typeface="Verdana" charset="0"/>
              </a:rPr>
              <a:t>“</a:t>
            </a:r>
            <a:r>
              <a:rPr lang="en-US" altLang="ja-JP">
                <a:latin typeface="Verdana" charset="0"/>
              </a:rPr>
              <a:t>Microsoft Word</a:t>
            </a:r>
            <a:r>
              <a:rPr lang="ja-JP" altLang="en-US">
                <a:latin typeface="Verdana" charset="0"/>
              </a:rPr>
              <a:t>”</a:t>
            </a:r>
            <a:r>
              <a:rPr lang="en-US" altLang="ja-JP">
                <a:latin typeface="Verdana" charset="0"/>
              </a:rPr>
              <a:t> is not on your system</a:t>
            </a:r>
            <a:br>
              <a:rPr lang="en-US" altLang="ja-JP">
                <a:latin typeface="Verdana" charset="0"/>
              </a:rPr>
            </a:br>
            <a:endParaRPr lang="en-US" altLang="ja-JP">
              <a:latin typeface="Verdana" charset="0"/>
            </a:endParaRPr>
          </a:p>
          <a:p>
            <a:pPr lvl="1">
              <a:buFontTx/>
              <a:buNone/>
            </a:pPr>
            <a:r>
              <a:rPr lang="en-US">
                <a:latin typeface="Verdana" charset="0"/>
              </a:rPr>
              <a:t>Cannot open </a:t>
            </a:r>
            <a:r>
              <a:rPr lang="ja-JP" altLang="en-US">
                <a:latin typeface="Verdana" charset="0"/>
              </a:rPr>
              <a:t>“</a:t>
            </a:r>
            <a:r>
              <a:rPr lang="en-US" altLang="ja-JP">
                <a:latin typeface="Verdana" charset="0"/>
              </a:rPr>
              <a:t>chapter 5</a:t>
            </a:r>
            <a:r>
              <a:rPr lang="ja-JP" altLang="en-US">
                <a:latin typeface="Verdana" charset="0"/>
              </a:rPr>
              <a:t>”</a:t>
            </a:r>
            <a:r>
              <a:rPr lang="en-US" altLang="ja-JP">
                <a:latin typeface="Verdana" charset="0"/>
              </a:rPr>
              <a:t> because the application </a:t>
            </a:r>
            <a:r>
              <a:rPr lang="ja-JP" altLang="en-US">
                <a:latin typeface="Verdana" charset="0"/>
              </a:rPr>
              <a:t>“</a:t>
            </a:r>
            <a:r>
              <a:rPr lang="en-US" altLang="ja-JP">
                <a:latin typeface="Verdana" charset="0"/>
              </a:rPr>
              <a:t>Microsoft Word</a:t>
            </a:r>
            <a:r>
              <a:rPr lang="ja-JP" altLang="en-US">
                <a:latin typeface="Verdana" charset="0"/>
              </a:rPr>
              <a:t>”</a:t>
            </a:r>
            <a:r>
              <a:rPr lang="en-US" altLang="ja-JP">
                <a:latin typeface="Verdana" charset="0"/>
              </a:rPr>
              <a:t> is not on your system. Open it with </a:t>
            </a:r>
            <a:r>
              <a:rPr lang="ja-JP" altLang="en-US">
                <a:latin typeface="Verdana" charset="0"/>
              </a:rPr>
              <a:t>“</a:t>
            </a:r>
            <a:r>
              <a:rPr lang="en-US" altLang="ja-JP">
                <a:latin typeface="Verdana" charset="0"/>
              </a:rPr>
              <a:t>TextEdit</a:t>
            </a:r>
            <a:r>
              <a:rPr lang="ja-JP" altLang="en-US">
                <a:latin typeface="Verdana" charset="0"/>
              </a:rPr>
              <a:t>”</a:t>
            </a:r>
            <a:r>
              <a:rPr lang="en-US" altLang="ja-JP">
                <a:latin typeface="Verdana" charset="0"/>
              </a:rPr>
              <a:t> instead?</a:t>
            </a:r>
            <a:endParaRPr lang="en-US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81036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>
            <a:normAutofit/>
          </a:bodyPr>
          <a:lstStyle/>
          <a:p>
            <a:pPr eaLnBrk="1" hangingPunct="1">
              <a:defRPr/>
            </a:pPr>
            <a:r>
              <a:rPr lang="en-US">
                <a:latin typeface="Verdana" charset="0"/>
              </a:rPr>
              <a:t>Deal with errors in a positive way</a:t>
            </a:r>
          </a:p>
        </p:txBody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075" tIns="46038" rIns="92075" bIns="46038">
            <a:normAutofit fontScale="77500" lnSpcReduction="20000"/>
          </a:bodyPr>
          <a:lstStyle/>
          <a:p>
            <a:pPr marL="0" indent="0" eaLnBrk="1" hangingPunct="1"/>
            <a:r>
              <a:rPr lang="en-US">
                <a:latin typeface="Verdana" charset="0"/>
              </a:rPr>
              <a:t>Prevent errors</a:t>
            </a:r>
          </a:p>
          <a:p>
            <a:pPr lvl="1" eaLnBrk="1" hangingPunct="1"/>
            <a:r>
              <a:rPr lang="en-US">
                <a:latin typeface="Verdana" charset="0"/>
              </a:rPr>
              <a:t>try to make errors impossible</a:t>
            </a:r>
          </a:p>
          <a:p>
            <a:pPr lvl="1" eaLnBrk="1" hangingPunct="1"/>
            <a:r>
              <a:rPr lang="en-US">
                <a:latin typeface="Verdana" charset="0"/>
              </a:rPr>
              <a:t>widgets where you can only enter legal data</a:t>
            </a:r>
          </a:p>
          <a:p>
            <a:pPr marL="457200" lvl="1" indent="0" eaLnBrk="1" hangingPunct="1">
              <a:buNone/>
            </a:pP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br>
              <a:rPr lang="en-US">
                <a:latin typeface="Verdana" charset="0"/>
              </a:rPr>
            </a:br>
            <a:endParaRPr lang="en-US">
              <a:latin typeface="Verdana" charset="0"/>
            </a:endParaRPr>
          </a:p>
          <a:p>
            <a:pPr marL="0" indent="0" eaLnBrk="1" hangingPunct="1"/>
            <a:r>
              <a:rPr lang="en-US">
                <a:latin typeface="Verdana" charset="0"/>
              </a:rPr>
              <a:t>Provide reasonableness checks on input data</a:t>
            </a:r>
          </a:p>
          <a:p>
            <a:pPr lvl="1" eaLnBrk="1" hangingPunct="1"/>
            <a:r>
              <a:rPr lang="en-US">
                <a:latin typeface="Verdana" charset="0"/>
              </a:rPr>
              <a:t>on entering order for office supplies</a:t>
            </a:r>
          </a:p>
          <a:p>
            <a:pPr lvl="2" eaLnBrk="1" hangingPunct="1"/>
            <a:r>
              <a:rPr lang="en-US">
                <a:latin typeface="Verdana" charset="0"/>
              </a:rPr>
              <a:t>5000 pencils is an unusually large order. Do you really want to order that many?</a:t>
            </a:r>
          </a:p>
        </p:txBody>
      </p:sp>
      <p:pic>
        <p:nvPicPr>
          <p:cNvPr id="6" name="Picture 5" descr="dat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54" y="2787726"/>
            <a:ext cx="921852" cy="2098524"/>
          </a:xfrm>
          <a:prstGeom prst="rect">
            <a:avLst/>
          </a:prstGeom>
        </p:spPr>
      </p:pic>
      <p:pic>
        <p:nvPicPr>
          <p:cNvPr id="7" name="Picture 6" descr="dat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82" y="2787726"/>
            <a:ext cx="1490590" cy="11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771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B0A6871A75384882F5A53ED4C87B29" ma:contentTypeVersion="2" ma:contentTypeDescription="Create a new document." ma:contentTypeScope="" ma:versionID="13a83672f6f6194e4219fe77824ade3f">
  <xsd:schema xmlns:xsd="http://www.w3.org/2001/XMLSchema" xmlns:xs="http://www.w3.org/2001/XMLSchema" xmlns:p="http://schemas.microsoft.com/office/2006/metadata/properties" xmlns:ns2="cefdacf4-0c2f-4242-85a5-eccf8201bb92" targetNamespace="http://schemas.microsoft.com/office/2006/metadata/properties" ma:root="true" ma:fieldsID="7c5ed1ff56082779d59c828e50855827" ns2:_="">
    <xsd:import namespace="cefdacf4-0c2f-4242-85a5-eccf8201bb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fdacf4-0c2f-4242-85a5-eccf8201bb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668D97-D212-494D-86BE-8F4E3013C25D}"/>
</file>

<file path=customXml/itemProps2.xml><?xml version="1.0" encoding="utf-8"?>
<ds:datastoreItem xmlns:ds="http://schemas.openxmlformats.org/officeDocument/2006/customXml" ds:itemID="{3E9EFEA8-2668-40F0-9DDF-D73D5BF60B0C}"/>
</file>

<file path=customXml/itemProps3.xml><?xml version="1.0" encoding="utf-8"?>
<ds:datastoreItem xmlns:ds="http://schemas.openxmlformats.org/officeDocument/2006/customXml" ds:itemID="{C8635865-DFE3-4544-8EC2-31F2F0B6E108}"/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2144</Words>
  <Application>Microsoft Macintosh PowerPoint</Application>
  <PresentationFormat>On-screen Show (4:3)</PresentationFormat>
  <Paragraphs>427</Paragraphs>
  <Slides>121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121</vt:i4>
      </vt:variant>
    </vt:vector>
  </HeadingPairs>
  <TitlesOfParts>
    <vt:vector size="131" baseType="lpstr">
      <vt:lpstr>Arial</vt:lpstr>
      <vt:lpstr>Calibri</vt:lpstr>
      <vt:lpstr>Comic Sans MS</vt:lpstr>
      <vt:lpstr>Helvetica</vt:lpstr>
      <vt:lpstr>Times New Roman</vt:lpstr>
      <vt:lpstr>Verdana</vt:lpstr>
      <vt:lpstr>Office Theme</vt:lpstr>
      <vt:lpstr>Clip</vt:lpstr>
      <vt:lpstr>Document</vt:lpstr>
      <vt:lpstr>Photo Editor Photo</vt:lpstr>
      <vt:lpstr>Design principles and guidelines</vt:lpstr>
      <vt:lpstr>Guidelines</vt:lpstr>
      <vt:lpstr>PowerPoint Presentation</vt:lpstr>
      <vt:lpstr>PowerPoint Presentation</vt:lpstr>
      <vt:lpstr>PowerPoint Presentation</vt:lpstr>
      <vt:lpstr>PowerPoint Presentation</vt:lpstr>
      <vt:lpstr>Provide feedback</vt:lpstr>
      <vt:lpstr>PowerPoint Presentation</vt:lpstr>
      <vt:lpstr>Provide feedback</vt:lpstr>
      <vt:lpstr>PowerPoint Presentation</vt:lpstr>
      <vt:lpstr>Provide feedback</vt:lpstr>
      <vt:lpstr>Provide feedback</vt:lpstr>
      <vt:lpstr>PowerPoint Presentation</vt:lpstr>
      <vt:lpstr>Read wear/Edit wear</vt:lpstr>
      <vt:lpstr>More Recent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Dealing with long delays</vt:lpstr>
      <vt:lpstr>Unnecessary Feedback</vt:lpstr>
      <vt:lpstr>PowerPoint Presentation</vt:lpstr>
      <vt:lpstr>PowerPoint Presentation</vt:lpstr>
      <vt:lpstr>PowerPoint Presentation</vt:lpstr>
      <vt:lpstr>PowerPoint Presentation</vt:lpstr>
      <vt:lpstr>Simple and natural dialogue</vt:lpstr>
      <vt:lpstr>Simple and natural dialogue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Speak the User’s Language</vt:lpstr>
      <vt:lpstr>Speak the user’s language</vt:lpstr>
      <vt:lpstr>Speak the users’ language</vt:lpstr>
      <vt:lpstr>PowerPoint Presentation</vt:lpstr>
      <vt:lpstr>Minimize user’s memory load</vt:lpstr>
      <vt:lpstr>Minimize user’s memory load</vt:lpstr>
      <vt:lpstr>People Don’t Learn Instantly</vt:lpstr>
      <vt:lpstr>Inane Dialog Boxes</vt:lpstr>
      <vt:lpstr>PowerPoint Presentation</vt:lpstr>
      <vt:lpstr>PowerPoint Presentation</vt:lpstr>
      <vt:lpstr>Be consistent</vt:lpstr>
      <vt:lpstr>PowerPoint Presentation</vt:lpstr>
      <vt:lpstr>Be Consistent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Provide clearly marked exits</vt:lpstr>
      <vt:lpstr>Provide clearly marked exits</vt:lpstr>
      <vt:lpstr>Wizard vs. Center Stage: Who’s in Control?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Provide shortcuts</vt:lpstr>
      <vt:lpstr>Provide shortcuts</vt:lpstr>
      <vt:lpstr>PowerPoint Presentation</vt:lpstr>
      <vt:lpstr>Deal with errors in a positive way</vt:lpstr>
      <vt:lpstr>PowerPoint Presentation</vt:lpstr>
      <vt:lpstr>PowerPoint Presentation</vt:lpstr>
      <vt:lpstr>PowerPoint Presentation</vt:lpstr>
      <vt:lpstr>Mode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Problematic message to a nuclear power plant operator</vt:lpstr>
      <vt:lpstr>Deal with errors in a positive way</vt:lpstr>
      <vt:lpstr>PowerPoint Presentation</vt:lpstr>
      <vt:lpstr>PowerPoint Presentation</vt:lpstr>
      <vt:lpstr>PowerPoint Presentation</vt:lpstr>
      <vt:lpstr>Provide meaningful error messages</vt:lpstr>
      <vt:lpstr>Deal with errors in a positive way</vt:lpstr>
      <vt:lpstr>Inane Dialog Boxes</vt:lpstr>
      <vt:lpstr>Inane Dialog Boxes</vt:lpstr>
      <vt:lpstr>Inane Dialog Boxes</vt:lpstr>
      <vt:lpstr>One More Example</vt:lpstr>
      <vt:lpstr>PowerPoint Presentation</vt:lpstr>
      <vt:lpstr>Provide help</vt:lpstr>
      <vt:lpstr>Documentation and how it is used</vt:lpstr>
      <vt:lpstr>Types of help</vt:lpstr>
      <vt:lpstr>Types of help</vt:lpstr>
      <vt:lpstr>Types of help</vt:lpstr>
      <vt:lpstr>Types of help</vt:lpstr>
      <vt:lpstr>Types of help</vt:lpstr>
      <vt:lpstr>Summary of Guidelines</vt:lpstr>
      <vt:lpstr>PowerPoint Presentation</vt:lpstr>
      <vt:lpstr>Heuristic evaluation</vt:lpstr>
      <vt:lpstr>Problems found by one inspector</vt:lpstr>
      <vt:lpstr>Problems found by one inspector</vt:lpstr>
      <vt:lpstr>Problems found by one inspector</vt:lpstr>
      <vt:lpstr>Problems found by multiple evaluators</vt:lpstr>
      <vt:lpstr>Problems found by multiple evaluators</vt:lpstr>
      <vt:lpstr>Individuals vs teams</vt:lpstr>
      <vt:lpstr>Self Guided vs Scenario Exploration</vt:lpstr>
    </vt:vector>
  </TitlesOfParts>
  <Company>Tufts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Jacob</dc:creator>
  <cp:lastModifiedBy>Dr. Umar Qasim</cp:lastModifiedBy>
  <cp:revision>287</cp:revision>
  <dcterms:created xsi:type="dcterms:W3CDTF">2015-05-31T20:48:04Z</dcterms:created>
  <dcterms:modified xsi:type="dcterms:W3CDTF">2021-10-24T18:15:19Z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0x01010065B0A6871A75384882F5A53ED4C87B29</vt:lpwstr>
  </property>
</Properties>
</file>